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103"/>
  </p:notesMasterIdLst>
  <p:sldIdLst>
    <p:sldId id="387" r:id="rId2"/>
    <p:sldId id="257" r:id="rId3"/>
    <p:sldId id="258" r:id="rId4"/>
    <p:sldId id="259" r:id="rId5"/>
    <p:sldId id="308" r:id="rId6"/>
    <p:sldId id="329" r:id="rId7"/>
    <p:sldId id="310" r:id="rId8"/>
    <p:sldId id="330" r:id="rId9"/>
    <p:sldId id="351" r:id="rId10"/>
    <p:sldId id="352" r:id="rId11"/>
    <p:sldId id="355" r:id="rId12"/>
    <p:sldId id="356" r:id="rId13"/>
    <p:sldId id="357" r:id="rId14"/>
    <p:sldId id="389" r:id="rId15"/>
    <p:sldId id="390" r:id="rId16"/>
    <p:sldId id="391" r:id="rId17"/>
    <p:sldId id="332" r:id="rId18"/>
    <p:sldId id="261" r:id="rId19"/>
    <p:sldId id="321" r:id="rId20"/>
    <p:sldId id="313" r:id="rId21"/>
    <p:sldId id="314" r:id="rId22"/>
    <p:sldId id="315" r:id="rId23"/>
    <p:sldId id="320" r:id="rId24"/>
    <p:sldId id="319" r:id="rId25"/>
    <p:sldId id="318" r:id="rId26"/>
    <p:sldId id="325" r:id="rId27"/>
    <p:sldId id="324" r:id="rId28"/>
    <p:sldId id="323" r:id="rId29"/>
    <p:sldId id="394" r:id="rId30"/>
    <p:sldId id="328" r:id="rId31"/>
    <p:sldId id="327" r:id="rId32"/>
    <p:sldId id="326" r:id="rId33"/>
    <p:sldId id="322" r:id="rId34"/>
    <p:sldId id="262" r:id="rId35"/>
    <p:sldId id="274" r:id="rId36"/>
    <p:sldId id="285" r:id="rId37"/>
    <p:sldId id="286" r:id="rId38"/>
    <p:sldId id="287" r:id="rId39"/>
    <p:sldId id="388" r:id="rId40"/>
    <p:sldId id="288" r:id="rId41"/>
    <p:sldId id="264" r:id="rId42"/>
    <p:sldId id="289" r:id="rId43"/>
    <p:sldId id="291" r:id="rId44"/>
    <p:sldId id="294" r:id="rId45"/>
    <p:sldId id="290" r:id="rId46"/>
    <p:sldId id="293" r:id="rId47"/>
    <p:sldId id="292" r:id="rId48"/>
    <p:sldId id="295" r:id="rId49"/>
    <p:sldId id="260" r:id="rId50"/>
    <p:sldId id="333" r:id="rId51"/>
    <p:sldId id="336" r:id="rId52"/>
    <p:sldId id="337" r:id="rId53"/>
    <p:sldId id="340" r:id="rId54"/>
    <p:sldId id="341" r:id="rId55"/>
    <p:sldId id="342" r:id="rId56"/>
    <p:sldId id="343" r:id="rId57"/>
    <p:sldId id="395" r:id="rId58"/>
    <p:sldId id="346" r:id="rId59"/>
    <p:sldId id="347" r:id="rId60"/>
    <p:sldId id="354" r:id="rId61"/>
    <p:sldId id="272" r:id="rId62"/>
    <p:sldId id="273" r:id="rId63"/>
    <p:sldId id="268" r:id="rId64"/>
    <p:sldId id="275" r:id="rId65"/>
    <p:sldId id="276" r:id="rId66"/>
    <p:sldId id="269" r:id="rId67"/>
    <p:sldId id="278" r:id="rId68"/>
    <p:sldId id="270" r:id="rId69"/>
    <p:sldId id="281" r:id="rId70"/>
    <p:sldId id="283" r:id="rId71"/>
    <p:sldId id="280" r:id="rId72"/>
    <p:sldId id="282" r:id="rId73"/>
    <p:sldId id="284" r:id="rId74"/>
    <p:sldId id="297" r:id="rId75"/>
    <p:sldId id="271" r:id="rId76"/>
    <p:sldId id="370" r:id="rId77"/>
    <p:sldId id="371" r:id="rId78"/>
    <p:sldId id="372" r:id="rId79"/>
    <p:sldId id="373" r:id="rId80"/>
    <p:sldId id="374" r:id="rId81"/>
    <p:sldId id="375" r:id="rId82"/>
    <p:sldId id="378" r:id="rId83"/>
    <p:sldId id="379" r:id="rId84"/>
    <p:sldId id="381" r:id="rId85"/>
    <p:sldId id="382" r:id="rId86"/>
    <p:sldId id="383" r:id="rId87"/>
    <p:sldId id="384" r:id="rId88"/>
    <p:sldId id="385" r:id="rId89"/>
    <p:sldId id="386" r:id="rId90"/>
    <p:sldId id="358" r:id="rId91"/>
    <p:sldId id="359" r:id="rId92"/>
    <p:sldId id="362" r:id="rId93"/>
    <p:sldId id="361" r:id="rId94"/>
    <p:sldId id="363" r:id="rId95"/>
    <p:sldId id="392" r:id="rId96"/>
    <p:sldId id="364" r:id="rId97"/>
    <p:sldId id="365" r:id="rId98"/>
    <p:sldId id="366" r:id="rId99"/>
    <p:sldId id="367" r:id="rId100"/>
    <p:sldId id="368" r:id="rId101"/>
    <p:sldId id="393" r:id="rId102"/>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Μεσαίο στυλ 2 - Έμφασ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824" autoAdjust="0"/>
    <p:restoredTop sz="87634" autoAdjust="0"/>
  </p:normalViewPr>
  <p:slideViewPr>
    <p:cSldViewPr>
      <p:cViewPr varScale="1">
        <p:scale>
          <a:sx n="64" d="100"/>
          <a:sy n="64" d="100"/>
        </p:scale>
        <p:origin x="-1638"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18823A-287F-498C-9ACB-3D66EE288F5D}" type="datetimeFigureOut">
              <a:rPr lang="el-GR" smtClean="0"/>
              <a:pPr/>
              <a:t>5/2/2018</a:t>
            </a:fld>
            <a:endParaRPr lang="el-GR"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l-G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CCC5CD-FF55-4F85-A705-3D2E39E027A4}" type="slidenum">
              <a:rPr lang="el-GR" smtClean="0"/>
              <a:pPr/>
              <a:t>‹#›</a:t>
            </a:fld>
            <a:endParaRPr lang="el-GR" dirty="0"/>
          </a:p>
        </p:txBody>
      </p:sp>
    </p:spTree>
    <p:extLst>
      <p:ext uri="{BB962C8B-B14F-4D97-AF65-F5344CB8AC3E}">
        <p14:creationId xmlns:p14="http://schemas.microsoft.com/office/powerpoint/2010/main" xmlns="" val="1957904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1200" dirty="0" smtClean="0"/>
              <a:t> Κάνοντας κλικ σε έναν κόμβο επιλέγεται και εμφανίζονται αμοιβαίοι φίλοι του νέου προσώπου.</a:t>
            </a:r>
          </a:p>
        </p:txBody>
      </p:sp>
      <p:sp>
        <p:nvSpPr>
          <p:cNvPr id="4" name="3 - Θέση αριθμού διαφάνειας"/>
          <p:cNvSpPr>
            <a:spLocks noGrp="1"/>
          </p:cNvSpPr>
          <p:nvPr>
            <p:ph type="sldNum" sz="quarter" idx="10"/>
          </p:nvPr>
        </p:nvSpPr>
        <p:spPr/>
        <p:txBody>
          <a:bodyPr/>
          <a:lstStyle/>
          <a:p>
            <a:fld id="{A5918E57-D2D0-4B18-BD8F-7B29F7A9CB77}" type="slidenum">
              <a:rPr lang="el-GR" smtClean="0"/>
              <a:pPr/>
              <a:t>15</a:t>
            </a:fld>
            <a:endParaRPr lang="el-GR"/>
          </a:p>
        </p:txBody>
      </p:sp>
    </p:spTree>
    <p:extLst>
      <p:ext uri="{BB962C8B-B14F-4D97-AF65-F5344CB8AC3E}">
        <p14:creationId xmlns:p14="http://schemas.microsoft.com/office/powerpoint/2010/main" xmlns="" val="377195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l-GR" dirty="0"/>
          </a:p>
        </p:txBody>
      </p:sp>
      <p:sp>
        <p:nvSpPr>
          <p:cNvPr id="4" name="Slide Number Placeholder 3"/>
          <p:cNvSpPr>
            <a:spLocks noGrp="1"/>
          </p:cNvSpPr>
          <p:nvPr>
            <p:ph type="sldNum" sz="quarter" idx="10"/>
          </p:nvPr>
        </p:nvSpPr>
        <p:spPr/>
        <p:txBody>
          <a:bodyPr/>
          <a:lstStyle/>
          <a:p>
            <a:fld id="{DFB6F9AA-BED5-45CB-980B-5E63626C738D}" type="slidenum">
              <a:rPr lang="el-GR" smtClean="0">
                <a:solidFill>
                  <a:prstClr val="black"/>
                </a:solidFill>
              </a:rPr>
              <a:pPr/>
              <a:t>76</a:t>
            </a:fld>
            <a:endParaRPr lang="el-GR">
              <a:solidFill>
                <a:prstClr val="black"/>
              </a:solidFill>
            </a:endParaRPr>
          </a:p>
        </p:txBody>
      </p:sp>
    </p:spTree>
    <p:extLst>
      <p:ext uri="{BB962C8B-B14F-4D97-AF65-F5344CB8AC3E}">
        <p14:creationId xmlns:p14="http://schemas.microsoft.com/office/powerpoint/2010/main" xmlns="" val="311581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smtClean="0"/>
              <a:t>Mode=weak </a:t>
            </a:r>
            <a:r>
              <a:rPr lang="el-GR" dirty="0" smtClean="0"/>
              <a:t>όταν δεν</a:t>
            </a:r>
            <a:r>
              <a:rPr lang="el-GR" baseline="0" dirty="0" smtClean="0"/>
              <a:t> λαμβανουμε υπ’οψην την κατευθυνση</a:t>
            </a:r>
          </a:p>
          <a:p>
            <a:r>
              <a:rPr lang="en-US" baseline="0" dirty="0" smtClean="0"/>
              <a:t>Mode=strong </a:t>
            </a:r>
            <a:r>
              <a:rPr lang="el-GR" baseline="0" dirty="0" smtClean="0"/>
              <a:t>όταν λαμβανουμε υπ’οψην την κατευθυνση</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77</a:t>
            </a:fld>
            <a:endParaRPr lang="el-GR">
              <a:solidFill>
                <a:prstClr val="black"/>
              </a:solidFill>
            </a:endParaRPr>
          </a:p>
        </p:txBody>
      </p:sp>
    </p:spTree>
    <p:extLst>
      <p:ext uri="{BB962C8B-B14F-4D97-AF65-F5344CB8AC3E}">
        <p14:creationId xmlns:p14="http://schemas.microsoft.com/office/powerpoint/2010/main" xmlns="" val="3492405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78</a:t>
            </a:fld>
            <a:endParaRPr lang="el-GR">
              <a:solidFill>
                <a:prstClr val="black"/>
              </a:solidFill>
            </a:endParaRPr>
          </a:p>
        </p:txBody>
      </p:sp>
    </p:spTree>
    <p:extLst>
      <p:ext uri="{BB962C8B-B14F-4D97-AF65-F5344CB8AC3E}">
        <p14:creationId xmlns:p14="http://schemas.microsoft.com/office/powerpoint/2010/main" xmlns="" val="4003339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79</a:t>
            </a:fld>
            <a:endParaRPr lang="el-GR">
              <a:solidFill>
                <a:prstClr val="black"/>
              </a:solidFill>
            </a:endParaRPr>
          </a:p>
        </p:txBody>
      </p:sp>
    </p:spTree>
    <p:extLst>
      <p:ext uri="{BB962C8B-B14F-4D97-AF65-F5344CB8AC3E}">
        <p14:creationId xmlns:p14="http://schemas.microsoft.com/office/powerpoint/2010/main" xmlns="" val="97399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Λόγω του ότι είναι κατευθυνόμενο, υπολογίσαμε χωριστά τους βαθμούς </a:t>
            </a:r>
            <a:r>
              <a:rPr lang="en-US" dirty="0"/>
              <a:t>in </a:t>
            </a:r>
            <a:r>
              <a:rPr lang="el-GR" dirty="0"/>
              <a:t>και ο</a:t>
            </a:r>
            <a:r>
              <a:rPr lang="en-US" dirty="0" err="1"/>
              <a:t>ut</a:t>
            </a:r>
            <a:r>
              <a:rPr lang="en-US" dirty="0"/>
              <a:t> </a:t>
            </a:r>
            <a:r>
              <a:rPr lang="el-GR" dirty="0"/>
              <a:t>για κάθε κόμβο</a:t>
            </a:r>
          </a:p>
          <a:p>
            <a:r>
              <a:rPr lang="el-GR" dirty="0"/>
              <a:t>Στον παραπάνω πίνακα φαίνονται </a:t>
            </a:r>
            <a:r>
              <a:rPr lang="el-GR" sz="1200" kern="1200" dirty="0" err="1">
                <a:solidFill>
                  <a:schemeClr val="tx1"/>
                </a:solidFill>
                <a:effectLst/>
                <a:latin typeface="+mn-lt"/>
                <a:ea typeface="+mn-ea"/>
                <a:cs typeface="+mn-cs"/>
              </a:rPr>
              <a:t>φαίνονται</a:t>
            </a:r>
            <a:r>
              <a:rPr lang="el-GR" sz="1200" kern="1200" dirty="0">
                <a:solidFill>
                  <a:schemeClr val="tx1"/>
                </a:solidFill>
                <a:effectLst/>
                <a:latin typeface="+mn-lt"/>
                <a:ea typeface="+mn-ea"/>
                <a:cs typeface="+mn-cs"/>
              </a:rPr>
              <a:t> οι 5 πρώτοι κόμβοι με τους μεγαλύτερους ‘’</a:t>
            </a:r>
            <a:r>
              <a:rPr lang="en-US" sz="1200" kern="1200" dirty="0">
                <a:solidFill>
                  <a:schemeClr val="tx1"/>
                </a:solidFill>
                <a:effectLst/>
                <a:latin typeface="+mn-lt"/>
                <a:ea typeface="+mn-ea"/>
                <a:cs typeface="+mn-cs"/>
              </a:rPr>
              <a:t>in</a:t>
            </a:r>
            <a:r>
              <a:rPr lang="el-GR" sz="1200" kern="1200" dirty="0">
                <a:solidFill>
                  <a:schemeClr val="tx1"/>
                </a:solidFill>
                <a:effectLst/>
                <a:latin typeface="+mn-lt"/>
                <a:ea typeface="+mn-ea"/>
                <a:cs typeface="+mn-cs"/>
              </a:rPr>
              <a:t>’’</a:t>
            </a:r>
            <a:r>
              <a:rPr lang="el-GR" sz="1200" i="1"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out</a:t>
            </a:r>
            <a:r>
              <a:rPr lang="el-GR" sz="1200" kern="1200" dirty="0">
                <a:solidFill>
                  <a:schemeClr val="tx1"/>
                </a:solidFill>
                <a:effectLst/>
                <a:latin typeface="+mn-lt"/>
                <a:ea typeface="+mn-ea"/>
                <a:cs typeface="+mn-cs"/>
              </a:rPr>
              <a:t>” βαθμούς. (από το μικρότερο στο μεγαλύτερο</a:t>
            </a:r>
            <a:r>
              <a:rPr lang="el-GR" sz="1200" kern="1200" dirty="0" smtClean="0">
                <a:solidFill>
                  <a:schemeClr val="tx1"/>
                </a:solidFill>
                <a:effectLst/>
                <a:latin typeface="+mn-lt"/>
                <a:ea typeface="+mn-ea"/>
                <a:cs typeface="+mn-cs"/>
              </a:rPr>
              <a:t>)</a:t>
            </a:r>
          </a:p>
          <a:p>
            <a:r>
              <a:rPr lang="el-GR" sz="1200" kern="1200" dirty="0" smtClean="0">
                <a:solidFill>
                  <a:schemeClr val="tx1"/>
                </a:solidFill>
                <a:effectLst/>
                <a:latin typeface="+mn-lt"/>
                <a:ea typeface="+mn-ea"/>
                <a:cs typeface="+mn-cs"/>
              </a:rPr>
              <a:t>Η </a:t>
            </a:r>
            <a:r>
              <a:rPr lang="el-GR" sz="1200" kern="1200" dirty="0" err="1" smtClean="0">
                <a:solidFill>
                  <a:schemeClr val="tx1"/>
                </a:solidFill>
                <a:effectLst/>
                <a:latin typeface="+mn-lt"/>
                <a:ea typeface="+mn-ea"/>
                <a:cs typeface="+mn-cs"/>
              </a:rPr>
              <a:t>αμερική</a:t>
            </a:r>
            <a:r>
              <a:rPr lang="el-GR" sz="1200" kern="1200" dirty="0" smtClean="0">
                <a:solidFill>
                  <a:schemeClr val="tx1"/>
                </a:solidFill>
                <a:effectLst/>
                <a:latin typeface="+mn-lt"/>
                <a:ea typeface="+mn-ea"/>
                <a:cs typeface="+mn-cs"/>
              </a:rPr>
              <a:t> είναι η χώρα</a:t>
            </a:r>
            <a:r>
              <a:rPr lang="el-GR" sz="1200" kern="1200" baseline="0" dirty="0" smtClean="0">
                <a:solidFill>
                  <a:schemeClr val="tx1"/>
                </a:solidFill>
                <a:effectLst/>
                <a:latin typeface="+mn-lt"/>
                <a:ea typeface="+mn-ea"/>
                <a:cs typeface="+mn-cs"/>
              </a:rPr>
              <a:t> με τους </a:t>
            </a:r>
            <a:r>
              <a:rPr lang="el-GR" sz="1200" kern="1200" baseline="0" dirty="0" err="1" smtClean="0">
                <a:solidFill>
                  <a:schemeClr val="tx1"/>
                </a:solidFill>
                <a:effectLst/>
                <a:latin typeface="+mn-lt"/>
                <a:ea typeface="+mn-ea"/>
                <a:cs typeface="+mn-cs"/>
              </a:rPr>
              <a:t>μεγαλύερους</a:t>
            </a:r>
            <a:r>
              <a:rPr lang="el-GR"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in </a:t>
            </a:r>
            <a:r>
              <a:rPr lang="el-GR" sz="1200" kern="1200" baseline="0" dirty="0" smtClean="0">
                <a:solidFill>
                  <a:schemeClr val="tx1"/>
                </a:solidFill>
                <a:effectLst/>
                <a:latin typeface="+mn-lt"/>
                <a:ea typeface="+mn-ea"/>
                <a:cs typeface="+mn-cs"/>
              </a:rPr>
              <a:t>και </a:t>
            </a:r>
            <a:r>
              <a:rPr lang="en-US" sz="1200" kern="1200" baseline="0" dirty="0" smtClean="0">
                <a:solidFill>
                  <a:schemeClr val="tx1"/>
                </a:solidFill>
                <a:effectLst/>
                <a:latin typeface="+mn-lt"/>
                <a:ea typeface="+mn-ea"/>
                <a:cs typeface="+mn-cs"/>
              </a:rPr>
              <a:t>out </a:t>
            </a:r>
            <a:r>
              <a:rPr lang="el-GR" sz="1200" kern="1200" baseline="0" dirty="0" err="1" smtClean="0">
                <a:solidFill>
                  <a:schemeClr val="tx1"/>
                </a:solidFill>
                <a:effectLst/>
                <a:latin typeface="+mn-lt"/>
                <a:ea typeface="+mn-ea"/>
                <a:cs typeface="+mn-cs"/>
              </a:rPr>
              <a:t>βαθμόυς</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80</a:t>
            </a:fld>
            <a:endParaRPr lang="el-GR">
              <a:solidFill>
                <a:prstClr val="black"/>
              </a:solidFill>
            </a:endParaRPr>
          </a:p>
        </p:txBody>
      </p:sp>
    </p:spTree>
    <p:extLst>
      <p:ext uri="{BB962C8B-B14F-4D97-AF65-F5344CB8AC3E}">
        <p14:creationId xmlns:p14="http://schemas.microsoft.com/office/powerpoint/2010/main" xmlns="" val="2886565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Σε επόμενο στάδιο, αφαιρούνται οι κόμβοι που ανήκουν στην κλίκα. Το γράφημα που προκύπτει είναι συνδετικό. Φαίνεται πως ο κόμβος </a:t>
            </a:r>
            <a:r>
              <a:rPr lang="en-US" sz="1200" kern="1200" dirty="0">
                <a:solidFill>
                  <a:schemeClr val="tx1"/>
                </a:solidFill>
                <a:effectLst/>
                <a:latin typeface="+mn-lt"/>
                <a:ea typeface="+mn-ea"/>
                <a:cs typeface="+mn-cs"/>
              </a:rPr>
              <a:t>SYR </a:t>
            </a:r>
            <a:r>
              <a:rPr lang="el-GR" sz="1200" kern="1200" dirty="0">
                <a:solidFill>
                  <a:schemeClr val="tx1"/>
                </a:solidFill>
                <a:effectLst/>
                <a:latin typeface="+mn-lt"/>
                <a:ea typeface="+mn-ea"/>
                <a:cs typeface="+mn-cs"/>
              </a:rPr>
              <a:t>που είχε απομονωθεί με την εισαγωγή των αμοιβαίων σχέσεων, ενώνεται και πάλι με το υπόλοιπο δίκτυο. </a:t>
            </a:r>
          </a:p>
          <a:p>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82</a:t>
            </a:fld>
            <a:endParaRPr lang="el-GR">
              <a:solidFill>
                <a:prstClr val="black"/>
              </a:solidFill>
            </a:endParaRPr>
          </a:p>
        </p:txBody>
      </p:sp>
    </p:spTree>
    <p:extLst>
      <p:ext uri="{BB962C8B-B14F-4D97-AF65-F5344CB8AC3E}">
        <p14:creationId xmlns:p14="http://schemas.microsoft.com/office/powerpoint/2010/main" xmlns="" val="660689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smtClean="0"/>
              <a:t>Διάμετρος: Το μεγαλύτερο μονοπάτι μεταξύ 2 κορυφών του δικτύου.</a:t>
            </a:r>
            <a:r>
              <a:rPr lang="el-GR" sz="1200" dirty="0" smtClean="0"/>
              <a:t> Διάμετρο ενός δικτύου ονομάζουμαι την μεγαλύτερη από τις αποστάσεις του. Πρακτικά πρόκειται για την κοντινότερη απόσταση μεταξύ των δύο πιο απομακρισμένων κορυφών του δικτύου</a:t>
            </a:r>
            <a:endParaRPr lang="el-GR" dirty="0" smtClean="0"/>
          </a:p>
          <a:p>
            <a:r>
              <a:rPr lang="el-GR" dirty="0" smtClean="0"/>
              <a:t>Μέσο μήκος μονοπατιού: Ο μέσος όρος των μηκών των μονοπατιών του δικτύου.</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83</a:t>
            </a:fld>
            <a:endParaRPr lang="el-GR">
              <a:solidFill>
                <a:prstClr val="black"/>
              </a:solidFill>
            </a:endParaRPr>
          </a:p>
        </p:txBody>
      </p:sp>
    </p:spTree>
    <p:extLst>
      <p:ext uri="{BB962C8B-B14F-4D97-AF65-F5344CB8AC3E}">
        <p14:creationId xmlns:p14="http://schemas.microsoft.com/office/powerpoint/2010/main" xmlns="" val="3265604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Ο βαθμός μιας κορυφής είναι το σύνολο των γειτόνων της </a:t>
            </a:r>
          </a:p>
          <a:p>
            <a:r>
              <a:rPr lang="el-GR" sz="1200" b="1" i="0" u="none" strike="noStrike" kern="1200" baseline="0" dirty="0">
                <a:solidFill>
                  <a:schemeClr val="tx1"/>
                </a:solidFill>
                <a:latin typeface="+mn-lt"/>
                <a:ea typeface="+mn-ea"/>
                <a:cs typeface="+mn-cs"/>
              </a:rPr>
              <a:t>Η </a:t>
            </a:r>
            <a:r>
              <a:rPr lang="el-GR" sz="1200" b="1" i="0" u="none" strike="noStrike" kern="1200" baseline="0" dirty="0" err="1">
                <a:solidFill>
                  <a:schemeClr val="tx1"/>
                </a:solidFill>
                <a:latin typeface="+mn-lt"/>
                <a:ea typeface="+mn-ea"/>
                <a:cs typeface="+mn-cs"/>
              </a:rPr>
              <a:t>κανονικοποίηση</a:t>
            </a:r>
            <a:r>
              <a:rPr lang="el-GR" sz="1200" b="1" i="0" u="none" strike="noStrike" kern="1200" baseline="0" dirty="0">
                <a:solidFill>
                  <a:schemeClr val="tx1"/>
                </a:solidFill>
                <a:latin typeface="+mn-lt"/>
                <a:ea typeface="+mn-ea"/>
                <a:cs typeface="+mn-cs"/>
              </a:rPr>
              <a:t> γίνεται διαιρώντας με το n-1 όπου n η τάξη του δικτύου και n-1 το μέγιστο δυνατό πλήθος γειτόνων.</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84</a:t>
            </a:fld>
            <a:endParaRPr lang="el-GR">
              <a:solidFill>
                <a:prstClr val="black"/>
              </a:solidFill>
            </a:endParaRPr>
          </a:p>
        </p:txBody>
      </p:sp>
    </p:spTree>
    <p:extLst>
      <p:ext uri="{BB962C8B-B14F-4D97-AF65-F5344CB8AC3E}">
        <p14:creationId xmlns:p14="http://schemas.microsoft.com/office/powerpoint/2010/main" xmlns="" val="321866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85</a:t>
            </a:fld>
            <a:endParaRPr lang="el-GR">
              <a:solidFill>
                <a:prstClr val="black"/>
              </a:solidFill>
            </a:endParaRPr>
          </a:p>
        </p:txBody>
      </p:sp>
    </p:spTree>
    <p:extLst>
      <p:ext uri="{BB962C8B-B14F-4D97-AF65-F5344CB8AC3E}">
        <p14:creationId xmlns:p14="http://schemas.microsoft.com/office/powerpoint/2010/main" xmlns="" val="519585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Καλος</a:t>
            </a:r>
            <a:r>
              <a:rPr lang="el-GR" baseline="0" dirty="0" smtClean="0"/>
              <a:t> </a:t>
            </a:r>
            <a:r>
              <a:rPr lang="en-US" baseline="0" dirty="0" smtClean="0"/>
              <a:t>authority </a:t>
            </a:r>
            <a:r>
              <a:rPr lang="el-GR" baseline="0" dirty="0" smtClean="0"/>
              <a:t>είναι αυτός που γειτονεύει με με πολλούς </a:t>
            </a:r>
            <a:r>
              <a:rPr lang="en-US" baseline="0" dirty="0" smtClean="0"/>
              <a:t>hubs. </a:t>
            </a:r>
            <a:endParaRPr lang="el-GR" dirty="0"/>
          </a:p>
        </p:txBody>
      </p:sp>
      <p:sp>
        <p:nvSpPr>
          <p:cNvPr id="4" name="Slide Number Placeholder 3"/>
          <p:cNvSpPr>
            <a:spLocks noGrp="1"/>
          </p:cNvSpPr>
          <p:nvPr>
            <p:ph type="sldNum" sz="quarter" idx="10"/>
          </p:nvPr>
        </p:nvSpPr>
        <p:spPr/>
        <p:txBody>
          <a:bodyPr/>
          <a:lstStyle/>
          <a:p>
            <a:fld id="{DFB6F9AA-BED5-45CB-980B-5E63626C738D}" type="slidenum">
              <a:rPr lang="el-GR" smtClean="0">
                <a:solidFill>
                  <a:prstClr val="black"/>
                </a:solidFill>
              </a:rPr>
              <a:pPr/>
              <a:t>87</a:t>
            </a:fld>
            <a:endParaRPr lang="el-GR">
              <a:solidFill>
                <a:prstClr val="black"/>
              </a:solidFill>
            </a:endParaRPr>
          </a:p>
        </p:txBody>
      </p:sp>
    </p:spTree>
    <p:extLst>
      <p:ext uri="{BB962C8B-B14F-4D97-AF65-F5344CB8AC3E}">
        <p14:creationId xmlns:p14="http://schemas.microsoft.com/office/powerpoint/2010/main" xmlns="" val="2041068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Διαγράμματα</a:t>
            </a:r>
            <a:r>
              <a:rPr lang="el-GR" baseline="0" dirty="0" smtClean="0"/>
              <a:t> και για &gt;= και &gt; γιατί το 5% εχει μια ενδιαμεση μορφη από τα δύο</a:t>
            </a:r>
            <a:endParaRPr lang="en-US" dirty="0"/>
          </a:p>
        </p:txBody>
      </p:sp>
      <p:sp>
        <p:nvSpPr>
          <p:cNvPr id="4" name="Slide Number Placeholder 3"/>
          <p:cNvSpPr>
            <a:spLocks noGrp="1"/>
          </p:cNvSpPr>
          <p:nvPr>
            <p:ph type="sldNum" sz="quarter" idx="10"/>
          </p:nvPr>
        </p:nvSpPr>
        <p:spPr/>
        <p:txBody>
          <a:bodyPr/>
          <a:lstStyle/>
          <a:p>
            <a:fld id="{4BCCC5CD-FF55-4F85-A705-3D2E39E027A4}" type="slidenum">
              <a:rPr lang="el-GR" smtClean="0"/>
              <a:pPr/>
              <a:t>27</a:t>
            </a:fld>
            <a:endParaRPr lang="el-GR"/>
          </a:p>
        </p:txBody>
      </p:sp>
    </p:spTree>
    <p:extLst>
      <p:ext uri="{BB962C8B-B14F-4D97-AF65-F5344CB8AC3E}">
        <p14:creationId xmlns:p14="http://schemas.microsoft.com/office/powerpoint/2010/main" xmlns="" val="222315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Η κεντρικότητα εγγύτητας (</a:t>
            </a:r>
            <a:r>
              <a:rPr lang="el-GR" sz="1200" b="0" i="0" u="none" strike="noStrike" kern="1200" baseline="0" dirty="0" err="1">
                <a:solidFill>
                  <a:schemeClr val="tx1"/>
                </a:solidFill>
                <a:latin typeface="+mn-lt"/>
                <a:ea typeface="+mn-ea"/>
                <a:cs typeface="+mn-cs"/>
              </a:rPr>
              <a:t>Closeness</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centrality</a:t>
            </a:r>
            <a:r>
              <a:rPr lang="el-GR" sz="1200" b="0" i="0" u="none" strike="noStrike" kern="1200" baseline="0" dirty="0">
                <a:solidFill>
                  <a:schemeClr val="tx1"/>
                </a:solidFill>
                <a:latin typeface="+mn-lt"/>
                <a:ea typeface="+mn-ea"/>
                <a:cs typeface="+mn-cs"/>
              </a:rPr>
              <a:t>) βασίζεται </a:t>
            </a:r>
            <a:r>
              <a:rPr lang="el-GR" sz="1200" b="1" i="0" u="none" strike="noStrike" kern="1200" baseline="0" dirty="0">
                <a:solidFill>
                  <a:schemeClr val="tx1"/>
                </a:solidFill>
                <a:latin typeface="+mn-lt"/>
                <a:ea typeface="+mn-ea"/>
                <a:cs typeface="+mn-cs"/>
              </a:rPr>
              <a:t>στην ιδέα της απόστασης</a:t>
            </a:r>
            <a:r>
              <a:rPr lang="el-GR" sz="1200" b="0" i="0" u="none" strike="noStrike" kern="1200" baseline="0" dirty="0">
                <a:solidFill>
                  <a:schemeClr val="tx1"/>
                </a:solidFill>
                <a:latin typeface="+mn-lt"/>
                <a:ea typeface="+mn-ea"/>
                <a:cs typeface="+mn-cs"/>
              </a:rPr>
              <a:t>, θεωρώντας ότι </a:t>
            </a:r>
            <a:r>
              <a:rPr lang="el-GR" sz="1200" b="1" i="0" u="none" strike="noStrike" kern="1200" baseline="0" dirty="0">
                <a:solidFill>
                  <a:schemeClr val="tx1"/>
                </a:solidFill>
                <a:latin typeface="+mn-lt"/>
                <a:ea typeface="+mn-ea"/>
                <a:cs typeface="+mn-cs"/>
              </a:rPr>
              <a:t>κεντρικό </a:t>
            </a:r>
            <a:r>
              <a:rPr lang="el-GR" sz="1200" b="0" i="0" u="none" strike="noStrike" kern="1200" baseline="0" dirty="0">
                <a:solidFill>
                  <a:schemeClr val="tx1"/>
                </a:solidFill>
                <a:latin typeface="+mn-lt"/>
                <a:ea typeface="+mn-ea"/>
                <a:cs typeface="+mn-cs"/>
              </a:rPr>
              <a:t>είναι ένα άτομο </a:t>
            </a:r>
            <a:r>
              <a:rPr lang="el-GR" sz="1200" b="1" i="0" u="none" strike="noStrike" kern="1200" baseline="0" dirty="0">
                <a:solidFill>
                  <a:schemeClr val="tx1"/>
                </a:solidFill>
                <a:latin typeface="+mn-lt"/>
                <a:ea typeface="+mn-ea"/>
                <a:cs typeface="+mn-cs"/>
              </a:rPr>
              <a:t>όσο πιο κοντά </a:t>
            </a:r>
            <a:r>
              <a:rPr lang="el-GR" sz="1200" b="0" i="0" u="none" strike="noStrike" kern="1200" baseline="0" dirty="0">
                <a:solidFill>
                  <a:schemeClr val="tx1"/>
                </a:solidFill>
                <a:latin typeface="+mn-lt"/>
                <a:ea typeface="+mn-ea"/>
                <a:cs typeface="+mn-cs"/>
              </a:rPr>
              <a:t>βρίσκεται στο σύνολο των κόμβων ή σε όσους περισσότερους είναι εφικτό. </a:t>
            </a:r>
            <a:r>
              <a:rPr lang="el-GR" sz="1200" b="0" i="0" u="none" strike="noStrike" kern="1200" baseline="0" dirty="0" smtClean="0">
                <a:solidFill>
                  <a:schemeClr val="tx1"/>
                </a:solidFill>
                <a:latin typeface="+mn-lt"/>
                <a:ea typeface="+mn-ea"/>
                <a:cs typeface="+mn-cs"/>
              </a:rPr>
              <a:t> </a:t>
            </a:r>
          </a:p>
          <a:p>
            <a:r>
              <a:rPr lang="el-GR" dirty="0" smtClean="0"/>
              <a:t>Μετρική που ορίζει κατά πόσο κοντά βρίσκεται ένα άτομο με όλα τα υπόλοιπα. – Ουσιαστικά, απεικονίζει την ικανότητα του ατόμου να έχει πρόσβαση ή μετάδοση πληροφοριών. </a:t>
            </a:r>
            <a:endParaRPr lang="el-GR" sz="1200" b="0" i="0" u="none" strike="noStrike" kern="1200" baseline="0" dirty="0">
              <a:solidFill>
                <a:schemeClr val="tx1"/>
              </a:solidFill>
              <a:latin typeface="+mn-lt"/>
              <a:ea typeface="+mn-ea"/>
              <a:cs typeface="+mn-cs"/>
            </a:endParaRPr>
          </a:p>
          <a:p>
            <a:r>
              <a:rPr lang="el-GR" sz="1200" b="1" i="0" u="none" strike="noStrike" kern="1200" baseline="0" dirty="0">
                <a:solidFill>
                  <a:schemeClr val="tx1"/>
                </a:solidFill>
                <a:latin typeface="+mn-lt"/>
                <a:ea typeface="+mn-ea"/>
                <a:cs typeface="+mn-cs"/>
              </a:rPr>
              <a:t>Είναι σημαντικό να παρατηρήσουμε ότι η κεντρικότητα εγγύτητας </a:t>
            </a:r>
            <a:r>
              <a:rPr lang="el-GR" sz="1200" b="1" i="0" u="none" strike="noStrike" kern="1200" baseline="0" dirty="0" smtClean="0">
                <a:solidFill>
                  <a:schemeClr val="tx1"/>
                </a:solidFill>
                <a:latin typeface="+mn-lt"/>
                <a:ea typeface="+mn-ea"/>
                <a:cs typeface="+mn-cs"/>
              </a:rPr>
              <a:t>αμβλύνει </a:t>
            </a:r>
            <a:r>
              <a:rPr lang="el-GR" sz="1200" b="1" i="0" u="none" strike="noStrike" kern="1200" baseline="0" dirty="0">
                <a:solidFill>
                  <a:schemeClr val="tx1"/>
                </a:solidFill>
                <a:latin typeface="+mn-lt"/>
                <a:ea typeface="+mn-ea"/>
                <a:cs typeface="+mn-cs"/>
              </a:rPr>
              <a:t>τις διαφορές που άλλα μέτρα κεντρικότητας τονίζουν. Αυτό όμως είναι ένα χαρακτηριστικό των περισσότερων πραγματικών δικτύων, δηλαδή παρότι χαρακτηρίζονται ως αραιά εντούτοις οι αποστάσεις μέσα σε αυτά είναι μικρές, κάτι που οφείλεται στα ιδιαίτερα χαρακτηριστικά που εξελίσσουν τη δομή τους. </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88</a:t>
            </a:fld>
            <a:endParaRPr lang="el-GR">
              <a:solidFill>
                <a:prstClr val="black"/>
              </a:solidFill>
            </a:endParaRPr>
          </a:p>
        </p:txBody>
      </p:sp>
    </p:spTree>
    <p:extLst>
      <p:ext uri="{BB962C8B-B14F-4D97-AF65-F5344CB8AC3E}">
        <p14:creationId xmlns:p14="http://schemas.microsoft.com/office/powerpoint/2010/main" xmlns="" val="3247900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Η έννοια της </a:t>
            </a:r>
            <a:r>
              <a:rPr lang="el-GR" sz="1200" b="1" i="0" u="none" strike="noStrike" kern="1200" baseline="0" dirty="0" err="1">
                <a:solidFill>
                  <a:schemeClr val="tx1"/>
                </a:solidFill>
                <a:latin typeface="+mn-lt"/>
                <a:ea typeface="+mn-ea"/>
                <a:cs typeface="+mn-cs"/>
              </a:rPr>
              <a:t>Betweenness</a:t>
            </a:r>
            <a:r>
              <a:rPr lang="el-GR" sz="1200" b="1" i="0" u="none" strike="noStrike" kern="1200" baseline="0" dirty="0">
                <a:solidFill>
                  <a:schemeClr val="tx1"/>
                </a:solidFill>
                <a:latin typeface="+mn-lt"/>
                <a:ea typeface="+mn-ea"/>
                <a:cs typeface="+mn-cs"/>
              </a:rPr>
              <a:t> </a:t>
            </a:r>
            <a:r>
              <a:rPr lang="el-GR" sz="1200" b="1" i="0" u="none" strike="noStrike" kern="1200" baseline="0" dirty="0" err="1">
                <a:solidFill>
                  <a:schemeClr val="tx1"/>
                </a:solidFill>
                <a:latin typeface="+mn-lt"/>
                <a:ea typeface="+mn-ea"/>
                <a:cs typeface="+mn-cs"/>
              </a:rPr>
              <a:t>centrality</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διαμεσότητας</a:t>
            </a:r>
            <a:r>
              <a:rPr lang="el-GR" sz="1200" b="0" i="0" u="none" strike="noStrike" kern="1200" baseline="0" dirty="0">
                <a:solidFill>
                  <a:schemeClr val="tx1"/>
                </a:solidFill>
                <a:latin typeface="+mn-lt"/>
                <a:ea typeface="+mn-ea"/>
                <a:cs typeface="+mn-cs"/>
              </a:rPr>
              <a:t>, βασίζεται στην ιδέα ότι η κεντρικότητα έχει άμεση σχέση με τη θέση μιας κορυφής στα μονοπάτια που συνδέουν τους υπόλοιπους μέσα στο δίκτυο ενώ η φόρμουλα που την υπολογίζει χρησιμοποιεί τις </a:t>
            </a:r>
            <a:r>
              <a:rPr lang="el-GR" sz="1200" b="0" i="0" u="none" strike="noStrike" kern="1200" baseline="0" dirty="0" err="1">
                <a:solidFill>
                  <a:schemeClr val="tx1"/>
                </a:solidFill>
                <a:latin typeface="+mn-lt"/>
                <a:ea typeface="+mn-ea"/>
                <a:cs typeface="+mn-cs"/>
              </a:rPr>
              <a:t>γεωδεσιακές</a:t>
            </a:r>
            <a:r>
              <a:rPr lang="el-GR" sz="1200" b="0" i="0" u="none" strike="noStrike" kern="1200" baseline="0" dirty="0">
                <a:solidFill>
                  <a:schemeClr val="tx1"/>
                </a:solidFill>
                <a:latin typeface="+mn-lt"/>
                <a:ea typeface="+mn-ea"/>
                <a:cs typeface="+mn-cs"/>
              </a:rPr>
              <a:t> που διέρχονται από μια κορυφή και ενώνουν ζεύγη άλλων κορυφών στο δίκτυο. Αρκετές φορές τέτοια μονοπάτια αποτελούν διαύλους ή «λαιμούς μπουκαλιών» στενέματα δηλαδή, επικοινωνίας και ροής πληροφοριών ή γνωριμιών </a:t>
            </a:r>
            <a:r>
              <a:rPr lang="el-GR" sz="1200" b="0" i="0" u="none" strike="noStrike" kern="1200" baseline="0" dirty="0" err="1">
                <a:solidFill>
                  <a:schemeClr val="tx1"/>
                </a:solidFill>
                <a:latin typeface="+mn-lt"/>
                <a:ea typeface="+mn-ea"/>
                <a:cs typeface="+mn-cs"/>
              </a:rPr>
              <a:t>κλπ</a:t>
            </a:r>
            <a:r>
              <a:rPr lang="el-GR" sz="1200" b="0" i="0" u="none" strike="noStrike" kern="1200" baseline="0" dirty="0">
                <a:solidFill>
                  <a:schemeClr val="tx1"/>
                </a:solidFill>
                <a:latin typeface="+mn-lt"/>
                <a:ea typeface="+mn-ea"/>
                <a:cs typeface="+mn-cs"/>
              </a:rPr>
              <a:t> μεταξύ ζευγών κορυφών . </a:t>
            </a:r>
          </a:p>
          <a:p>
            <a:r>
              <a:rPr lang="el-GR" sz="1200" b="0" i="0" u="none" strike="noStrike" kern="1200" baseline="0" dirty="0">
                <a:solidFill>
                  <a:schemeClr val="tx1"/>
                </a:solidFill>
                <a:latin typeface="+mn-lt"/>
                <a:ea typeface="+mn-ea"/>
                <a:cs typeface="+mn-cs"/>
              </a:rPr>
              <a:t>Σε κατευθυνόμενο έχουμε το πρόβλημα της ισχυρής συνδετικότητας ενώ τα μονοπάτια που επιλέγουμε έχουν την κατεύθυνση που μας ενδιαφέρει. </a:t>
            </a:r>
            <a:endParaRPr lang="el-GR" sz="1200" b="0" i="0" u="none" strike="noStrike" kern="1200" baseline="0" dirty="0" smtClean="0">
              <a:solidFill>
                <a:schemeClr val="tx1"/>
              </a:solidFill>
              <a:latin typeface="+mn-lt"/>
              <a:ea typeface="+mn-ea"/>
              <a:cs typeface="+mn-cs"/>
            </a:endParaRPr>
          </a:p>
          <a:p>
            <a:r>
              <a:rPr lang="el-GR" dirty="0" smtClean="0"/>
              <a:t>– Μετρική που ορίζει κατά πόσο ένα άτομο βρίσκεται μεταξύ άλλων ατόμων στο δίκτυο. Το άτομο αυτό ενεργεί ως μεσάζων για δύο άλλα που δεν έχουν άμεση σύνδεση μεταξύ τους. </a:t>
            </a:r>
          </a:p>
          <a:p>
            <a:r>
              <a:rPr lang="el-GR" dirty="0" smtClean="0"/>
              <a:t>– Χρησιμοποιώντας την μετρική αυτή μπορούμε να εξάγουμε συμπεράσματα σχετικά με το ποια άτομα λειτουργούν ως συνδετικοί κρίκοι μεταξύ ομάδων ατόμων.</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89</a:t>
            </a:fld>
            <a:endParaRPr lang="el-GR">
              <a:solidFill>
                <a:prstClr val="black"/>
              </a:solidFill>
            </a:endParaRPr>
          </a:p>
        </p:txBody>
      </p:sp>
    </p:spTree>
    <p:extLst>
      <p:ext uri="{BB962C8B-B14F-4D97-AF65-F5344CB8AC3E}">
        <p14:creationId xmlns:p14="http://schemas.microsoft.com/office/powerpoint/2010/main" xmlns="" val="4024037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45A01D51-9D81-460D-A62B-4655F17F2991}" type="slidenum">
              <a:rPr lang="el-GR" smtClean="0">
                <a:solidFill>
                  <a:prstClr val="black"/>
                </a:solidFill>
              </a:rPr>
              <a:pPr/>
              <a:t>90</a:t>
            </a:fld>
            <a:endParaRPr lang="el-GR">
              <a:solidFill>
                <a:prstClr val="black"/>
              </a:solidFill>
            </a:endParaRPr>
          </a:p>
        </p:txBody>
      </p:sp>
    </p:spTree>
    <p:extLst>
      <p:ext uri="{BB962C8B-B14F-4D97-AF65-F5344CB8AC3E}">
        <p14:creationId xmlns:p14="http://schemas.microsoft.com/office/powerpoint/2010/main" xmlns="" val="436510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Είναι κατευθυνόμενο γιατί</a:t>
            </a:r>
            <a:r>
              <a:rPr lang="el-GR" baseline="0" dirty="0" smtClean="0"/>
              <a:t> μελετάμε το ποιος απευθύνεται σε ποιόν</a:t>
            </a:r>
          </a:p>
          <a:p>
            <a:r>
              <a:rPr lang="el-GR" baseline="0" dirty="0" smtClean="0"/>
              <a:t>16 κορυφές: οι υπάλληλοι της εταιρίας</a:t>
            </a:r>
          </a:p>
          <a:p>
            <a:r>
              <a:rPr lang="el-GR" baseline="0" dirty="0" smtClean="0"/>
              <a:t>Συνδετικό: (</a:t>
            </a:r>
            <a:r>
              <a:rPr lang="en-US" baseline="0" dirty="0" smtClean="0"/>
              <a:t>mode=weak</a:t>
            </a:r>
            <a:r>
              <a:rPr lang="el-GR" baseline="0" dirty="0" smtClean="0"/>
              <a:t>) αν αγνοήσουμε τα βέλη γίνεται συνδετικό, δηλ για κάθε ζεύγος ν, μ υπάρχει περίπατος που ξεκινά από το ν και τελειώνει στο μ</a:t>
            </a:r>
            <a:endParaRPr lang="en-US" baseline="0" dirty="0" smtClean="0"/>
          </a:p>
          <a:p>
            <a:r>
              <a:rPr lang="el-GR" baseline="0" dirty="0" smtClean="0"/>
              <a:t>Μη συνδετικό</a:t>
            </a:r>
            <a:r>
              <a:rPr lang="en-US" baseline="0" dirty="0" smtClean="0"/>
              <a:t>: </a:t>
            </a:r>
            <a:r>
              <a:rPr lang="el-GR" baseline="0" dirty="0" smtClean="0"/>
              <a:t>(</a:t>
            </a:r>
            <a:r>
              <a:rPr lang="en-US" baseline="0" dirty="0" smtClean="0"/>
              <a:t>mode =strong</a:t>
            </a:r>
            <a:r>
              <a:rPr lang="el-GR" baseline="0" dirty="0" smtClean="0"/>
              <a:t>) δεν υπάρχει μονοπάτι για κάθε ζεύγος ν, μ που να πηγαίνει και από το ν-&gt; μ και από το μ-&gt; ν</a:t>
            </a:r>
          </a:p>
          <a:p>
            <a:r>
              <a:rPr lang="el-GR" baseline="0" dirty="0" smtClean="0"/>
              <a:t>Περίμετρος: το μήκος του συντομότερου κύκλου</a:t>
            </a:r>
          </a:p>
          <a:p>
            <a:r>
              <a:rPr lang="el-GR" baseline="0" dirty="0" err="1" smtClean="0"/>
              <a:t>Πυκνότητα:</a:t>
            </a:r>
            <a:r>
              <a:rPr lang="el-GR" dirty="0" err="1" smtClean="0"/>
              <a:t>Ο</a:t>
            </a:r>
            <a:r>
              <a:rPr lang="el-GR" dirty="0" smtClean="0"/>
              <a:t> λόγος του πλήθους των ακμών του δικτύου προς το πλήθος όλων των πιθανών ακμών</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91</a:t>
            </a:fld>
            <a:endParaRPr lang="el-G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1200" dirty="0" smtClean="0"/>
              <a:t>Αμοιβαίων: το δίκτυο όπως προέκυψε χρησιμοποιώντας μόνο τις αμοιβαίες</a:t>
            </a:r>
            <a:r>
              <a:rPr lang="el-GR" sz="1200" baseline="0" dirty="0" smtClean="0"/>
              <a:t> σχέσεις</a:t>
            </a:r>
            <a:endParaRPr lang="el-G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sz="1200" dirty="0" smtClean="0"/>
              <a:t>Στο</a:t>
            </a:r>
            <a:r>
              <a:rPr lang="el-GR" sz="1200" baseline="0" dirty="0" smtClean="0"/>
              <a:t> δίκτυο εκτός αμοιβαίων σχέσεων: </a:t>
            </a:r>
            <a:r>
              <a:rPr lang="el-GR" sz="1200" dirty="0" smtClean="0"/>
              <a:t>Έχουμε κρατήσει τις σχέσεις μεταξύ των κορυφών που τις συνδέει μία ακμή μόνο.</a:t>
            </a:r>
          </a:p>
          <a:p>
            <a:endParaRPr lang="el-GR" dirty="0"/>
          </a:p>
        </p:txBody>
      </p:sp>
      <p:sp>
        <p:nvSpPr>
          <p:cNvPr id="4" name="3 - Θέση αριθμού διαφάνειας"/>
          <p:cNvSpPr>
            <a:spLocks noGrp="1"/>
          </p:cNvSpPr>
          <p:nvPr>
            <p:ph type="sldNum" sz="quarter" idx="10"/>
          </p:nvPr>
        </p:nvSpPr>
        <p:spPr/>
        <p:txBody>
          <a:bodyPr/>
          <a:lstStyle/>
          <a:p>
            <a:fld id="{45A01D51-9D81-460D-A62B-4655F17F2991}" type="slidenum">
              <a:rPr lang="el-GR" smtClean="0">
                <a:solidFill>
                  <a:prstClr val="black"/>
                </a:solidFill>
              </a:rPr>
              <a:pPr/>
              <a:t>92</a:t>
            </a:fld>
            <a:endParaRPr lang="el-GR">
              <a:solidFill>
                <a:prstClr val="black"/>
              </a:solidFill>
            </a:endParaRPr>
          </a:p>
        </p:txBody>
      </p:sp>
    </p:spTree>
    <p:extLst>
      <p:ext uri="{BB962C8B-B14F-4D97-AF65-F5344CB8AC3E}">
        <p14:creationId xmlns:p14="http://schemas.microsoft.com/office/powerpoint/2010/main" xmlns="" val="3537174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12/16 κόμβους ανήκουν</a:t>
            </a:r>
            <a:r>
              <a:rPr lang="el-GR" baseline="0" dirty="0" smtClean="0"/>
              <a:t> σε κλίκα, οι περισσότεροι όχι σε μία</a:t>
            </a:r>
          </a:p>
          <a:p>
            <a:r>
              <a:rPr lang="el-GR" baseline="0" dirty="0" smtClean="0"/>
              <a:t>4 μένουν μόνοι</a:t>
            </a:r>
          </a:p>
          <a:p>
            <a:r>
              <a:rPr lang="el-GR" baseline="0" dirty="0" smtClean="0"/>
              <a:t>Κάποιοι ανήκουν μόνο σε μία κλίκα αλλά υπάρχουν και κ κάποιοι που ανήκουν σε 4 όπως ο </a:t>
            </a:r>
            <a:r>
              <a:rPr lang="en-US" baseline="0" dirty="0" smtClean="0"/>
              <a:t>KG </a:t>
            </a:r>
            <a:r>
              <a:rPr lang="el-GR" baseline="0" dirty="0" smtClean="0"/>
              <a:t>κ ο </a:t>
            </a:r>
            <a:r>
              <a:rPr lang="en-US" baseline="0" dirty="0" smtClean="0"/>
              <a:t>TD</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93</a:t>
            </a:fld>
            <a:endParaRPr lang="el-G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Εκκεντρότητα : η απόσταση ενός κόμβου ν ως προς τον πλέον απομακρυσμένο κόμβο</a:t>
            </a:r>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Κέντρο: το υπογράφημα</a:t>
            </a:r>
            <a:r>
              <a:rPr lang="el-GR" baseline="0" dirty="0" smtClean="0"/>
              <a:t> που επάγεται από το σύνολο κόμβων του γραφήματος με την ελάχιστη εκκεντρότητα</a:t>
            </a:r>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Διάμετρος: αποτελεί τη μεγαλύτερη εκκεντρότητα, δηλαδή την απόσταση των δύο πιο απομακρυσμένων κόμβων του δικτύου</a:t>
            </a:r>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Ακτίνα: αποτελεί τη μικρότερη εκκεντρότητα</a:t>
            </a:r>
            <a:r>
              <a:rPr lang="en-US" dirty="0" smtClean="0"/>
              <a:t>, </a:t>
            </a:r>
            <a:r>
              <a:rPr lang="el-GR" dirty="0" smtClean="0"/>
              <a:t>τη μικρότερη δυνατή απόσταση ενός κόμβου από τον πιο απομακρυσμένο του</a:t>
            </a:r>
          </a:p>
          <a:p>
            <a:r>
              <a:rPr lang="el-GR" dirty="0" smtClean="0"/>
              <a:t>          : η εκκεντρότητα των κόμβων του κέντρου</a:t>
            </a:r>
            <a:r>
              <a:rPr lang="el-GR" baseline="0" dirty="0" smtClean="0"/>
              <a:t> του </a:t>
            </a:r>
            <a:r>
              <a:rPr lang="el-GR" dirty="0" smtClean="0"/>
              <a:t>γραφήματος</a:t>
            </a:r>
          </a:p>
          <a:p>
            <a:r>
              <a:rPr lang="el-GR" dirty="0" smtClean="0"/>
              <a:t>Μέσο μήκος μονοπατιού: Ο μέσος όρος των μηκών των μονοπατιών του δικτύου.</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94</a:t>
            </a:fld>
            <a:endParaRPr lang="el-G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n-US" baseline="0" dirty="0" smtClean="0"/>
              <a:t>In-closeness: </a:t>
            </a:r>
            <a:r>
              <a:rPr lang="el-GR" baseline="0" dirty="0" smtClean="0"/>
              <a:t>πόσο κοντά είναι ένας κόμβος στους κόμβους από τους οποίους λαμβάνει ερωτήσεις</a:t>
            </a:r>
          </a:p>
          <a:p>
            <a:r>
              <a:rPr lang="en-US" baseline="0" dirty="0" smtClean="0"/>
              <a:t>Out-closeness: </a:t>
            </a:r>
            <a:r>
              <a:rPr lang="el-GR" baseline="0" dirty="0" smtClean="0"/>
              <a:t>πόσο κοντά είναι ένας κόμβος  σ’ αυτούς που στέλνει ερωτήσεις (μπορεί δηλαδή να πάρει τις πληροφορίες που χρειάζεται)</a:t>
            </a:r>
          </a:p>
          <a:p>
            <a:r>
              <a:rPr lang="el-GR" dirty="0" smtClean="0"/>
              <a:t>Για τον </a:t>
            </a:r>
            <a:r>
              <a:rPr lang="en-US" dirty="0" smtClean="0"/>
              <a:t>PD</a:t>
            </a:r>
            <a:r>
              <a:rPr lang="el-GR" dirty="0" smtClean="0"/>
              <a:t> μπορούμε να συμπεράνουμε ότι το</a:t>
            </a:r>
            <a:r>
              <a:rPr lang="el-GR" baseline="0" dirty="0" smtClean="0"/>
              <a:t>ν προτιμούν πολλοί για καθοδήγηση άρα φαίνεται να έχει πολλές γενικές γνώσει πάνω στα θέματα που απασχολούν τους συναδέλφους του</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95</a:t>
            </a:fld>
            <a:endParaRPr lang="el-G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Προσαρμογή του μεγέθους των κορυφών στις κεντρικότητες</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96</a:t>
            </a:fld>
            <a:endParaRPr lang="el-G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Αυτός που είναι καλός </a:t>
            </a:r>
            <a:r>
              <a:rPr lang="en-US" dirty="0" smtClean="0"/>
              <a:t>Hub </a:t>
            </a:r>
            <a:r>
              <a:rPr lang="el-GR" dirty="0" smtClean="0"/>
              <a:t>δεν σημαίνει ότι είναι και καλός </a:t>
            </a:r>
            <a:r>
              <a:rPr lang="en-US" dirty="0" smtClean="0"/>
              <a:t>Authority</a:t>
            </a:r>
            <a:endParaRPr lang="el-GR" dirty="0" smtClean="0"/>
          </a:p>
          <a:p>
            <a:r>
              <a:rPr lang="en-US" dirty="0" smtClean="0"/>
              <a:t>Hub</a:t>
            </a:r>
            <a:r>
              <a:rPr lang="el-GR" dirty="0" smtClean="0"/>
              <a:t>: ξέρει να παραπέμπει σωστά,</a:t>
            </a:r>
            <a:r>
              <a:rPr lang="el-GR" baseline="0" dirty="0" smtClean="0"/>
              <a:t> δηλ στα κατάλληλα άτομα για την κάθε περίπτωση</a:t>
            </a:r>
          </a:p>
          <a:p>
            <a:r>
              <a:rPr lang="en-US" baseline="0" dirty="0" smtClean="0"/>
              <a:t>Authority</a:t>
            </a:r>
            <a:r>
              <a:rPr lang="el-GR" baseline="0" dirty="0" smtClean="0"/>
              <a:t>: το κατάλληλο άτομο, αυτό που έχει πολλές και σωστές γνώσεις πάνω στο θέμα</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97</a:t>
            </a:fld>
            <a:endParaRPr lang="el-G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Ιδανικά θα βλέπαμε τον κανονικοποιημένο συντελεστή, πάλι με λιστα τυχαίων γραφημάτων.</a:t>
            </a:r>
            <a:endParaRPr lang="en-US" dirty="0"/>
          </a:p>
        </p:txBody>
      </p:sp>
      <p:sp>
        <p:nvSpPr>
          <p:cNvPr id="4" name="Slide Number Placeholder 3"/>
          <p:cNvSpPr>
            <a:spLocks noGrp="1"/>
          </p:cNvSpPr>
          <p:nvPr>
            <p:ph type="sldNum" sz="quarter" idx="10"/>
          </p:nvPr>
        </p:nvSpPr>
        <p:spPr/>
        <p:txBody>
          <a:bodyPr/>
          <a:lstStyle/>
          <a:p>
            <a:fld id="{4BCCC5CD-FF55-4F85-A705-3D2E39E027A4}" type="slidenum">
              <a:rPr lang="el-GR" smtClean="0"/>
              <a:pPr/>
              <a:t>30</a:t>
            </a:fld>
            <a:endParaRPr lang="el-GR"/>
          </a:p>
        </p:txBody>
      </p:sp>
    </p:spTree>
    <p:extLst>
      <p:ext uri="{BB962C8B-B14F-4D97-AF65-F5344CB8AC3E}">
        <p14:creationId xmlns:p14="http://schemas.microsoft.com/office/powerpoint/2010/main" xmlns="" val="2391378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Πόση εμπιστοσύνη λαμβάνει ο καθένας από τους</a:t>
            </a:r>
            <a:r>
              <a:rPr lang="el-GR" baseline="0" dirty="0" smtClean="0"/>
              <a:t> υπόλοιπους κ πόση επιρροή έχει ο καθένας πάνω στους άλλους</a:t>
            </a:r>
          </a:p>
          <a:p>
            <a:r>
              <a:rPr lang="el-GR" baseline="0" dirty="0" smtClean="0"/>
              <a:t>Όσο ποιο μεγάλος είναι ένας κόμβος τόσο πιο πολύ εμπιστοσύνη του δείχνου οι υπόλοιποι και τόσο πιο πολύ αυτός ασκεί επιρροή πάνω τους</a:t>
            </a:r>
            <a:endParaRPr lang="el-GR" dirty="0" smtClean="0"/>
          </a:p>
          <a:p>
            <a:r>
              <a:rPr lang="el-GR" dirty="0" smtClean="0"/>
              <a:t>Ο </a:t>
            </a:r>
            <a:r>
              <a:rPr lang="en-US" dirty="0" smtClean="0"/>
              <a:t>TW </a:t>
            </a:r>
            <a:r>
              <a:rPr lang="el-GR" dirty="0" smtClean="0"/>
              <a:t>είναι</a:t>
            </a:r>
            <a:r>
              <a:rPr lang="el-GR" baseline="0" dirty="0" smtClean="0"/>
              <a:t> στις χαμηλότερες θέσεις και εδώ</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98</a:t>
            </a:fld>
            <a:endParaRPr lang="el-G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Το</a:t>
            </a:r>
            <a:r>
              <a:rPr lang="el-GR" baseline="0" dirty="0" smtClean="0"/>
              <a:t> δίκτυο μου δεν είναι ισχυρά συνδετικό, άρα δεν είναι δυνατό να υπολογιστούν όλες οι αποστάσεις , οπότε μπορεί να παρουσιάζει κάποια προβλήματα κ τα αποτελέσματα μπορεί να μην είναι ακριβή.</a:t>
            </a:r>
            <a:endParaRPr lang="en-US" baseline="0" dirty="0" smtClean="0"/>
          </a:p>
          <a:p>
            <a:r>
              <a:rPr lang="en-US" baseline="0" dirty="0" smtClean="0"/>
              <a:t>In-closeness: </a:t>
            </a:r>
            <a:r>
              <a:rPr lang="el-GR" baseline="0" dirty="0" smtClean="0"/>
              <a:t>πόσο κοντά είναι ένας κόμβος στους κόμβους από τους οποίους λαμβάνει ερωτήσεις</a:t>
            </a:r>
          </a:p>
          <a:p>
            <a:r>
              <a:rPr lang="en-US" baseline="0" dirty="0" smtClean="0"/>
              <a:t>Out-closeness: </a:t>
            </a:r>
            <a:r>
              <a:rPr lang="el-GR" baseline="0" dirty="0" smtClean="0"/>
              <a:t>πόσο κοντά είναι ένας κόμβος  σ’ αυτούς που στέλνει ερωτήσεις</a:t>
            </a:r>
          </a:p>
          <a:p>
            <a:r>
              <a:rPr lang="el-GR" dirty="0" smtClean="0"/>
              <a:t>Σε κατευθυνόμενα δίκτυα η συντομότερη διαδρομή είναι μια ψευδό-απόσταση λόγω της πιθανής έλλειψης συμμετρίας.</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99</a:t>
            </a:fld>
            <a:endParaRPr lang="el-G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Καθώς το δίκτυο είναι μεγάλο, τα αποτελέσματα γραφικά δεν φαίνονταν καλά με κανέναν. Επιπλέον, αν και οι κορυφές του γραφήματος είναι ονοματισμένες, αυτό έχει γίνει με αριθμούς που ο καθένας αντιστοιχεί σε κάποιον ερευνητή, αλλά δεν έχουμε πρόσβαση σε αυτή τη γνώση, ούτε σε κάποια άλλη επιπλέον πληροφορία για το δίκτυο, ώστε να μπορεί να δικαιολογηθεί κάποια κοινότητα.</a:t>
            </a:r>
          </a:p>
          <a:p>
            <a:endParaRPr lang="el-GR" dirty="0"/>
          </a:p>
        </p:txBody>
      </p:sp>
      <p:sp>
        <p:nvSpPr>
          <p:cNvPr id="4" name="Θέση αριθμού διαφάνειας 3"/>
          <p:cNvSpPr>
            <a:spLocks noGrp="1"/>
          </p:cNvSpPr>
          <p:nvPr>
            <p:ph type="sldNum" sz="quarter" idx="10"/>
          </p:nvPr>
        </p:nvSpPr>
        <p:spPr/>
        <p:txBody>
          <a:bodyPr/>
          <a:lstStyle/>
          <a:p>
            <a:fld id="{4BCCC5CD-FF55-4F85-A705-3D2E39E027A4}" type="slidenum">
              <a:rPr lang="el-GR" smtClean="0"/>
              <a:pPr/>
              <a:t>31</a:t>
            </a:fld>
            <a:endParaRPr lang="el-GR"/>
          </a:p>
        </p:txBody>
      </p:sp>
    </p:spTree>
    <p:extLst>
      <p:ext uri="{BB962C8B-B14F-4D97-AF65-F5344CB8AC3E}">
        <p14:creationId xmlns:p14="http://schemas.microsoft.com/office/powerpoint/2010/main" xmlns="" val="442761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solidFill>
                  <a:srgbClr val="00B050"/>
                </a:solidFill>
              </a:rPr>
              <a:t>Θα</a:t>
            </a:r>
            <a:r>
              <a:rPr lang="el-GR" baseline="0" dirty="0" smtClean="0">
                <a:solidFill>
                  <a:srgbClr val="00B050"/>
                </a:solidFill>
              </a:rPr>
              <a:t> συμπληρωθεί οταν εξακριβωσουμε τι κατανομη ακολουθουν οι βαθμοι στο κανονικο μας δικτυο</a:t>
            </a:r>
            <a:endParaRPr lang="el-GR" dirty="0">
              <a:solidFill>
                <a:srgbClr val="00B050"/>
              </a:solidFill>
            </a:endParaRPr>
          </a:p>
        </p:txBody>
      </p:sp>
      <p:sp>
        <p:nvSpPr>
          <p:cNvPr id="4" name="Slide Number Placeholder 3"/>
          <p:cNvSpPr>
            <a:spLocks noGrp="1"/>
          </p:cNvSpPr>
          <p:nvPr>
            <p:ph type="sldNum" sz="quarter" idx="10"/>
          </p:nvPr>
        </p:nvSpPr>
        <p:spPr/>
        <p:txBody>
          <a:bodyPr/>
          <a:lstStyle/>
          <a:p>
            <a:fld id="{4BCCC5CD-FF55-4F85-A705-3D2E39E027A4}" type="slidenum">
              <a:rPr lang="el-GR" smtClean="0"/>
              <a:pPr/>
              <a:t>35</a:t>
            </a:fld>
            <a:endParaRPr lang="el-GR"/>
          </a:p>
        </p:txBody>
      </p:sp>
    </p:spTree>
    <p:extLst>
      <p:ext uri="{BB962C8B-B14F-4D97-AF65-F5344CB8AC3E}">
        <p14:creationId xmlns:p14="http://schemas.microsoft.com/office/powerpoint/2010/main" xmlns="" val="1067842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smtClean="0">
                <a:solidFill>
                  <a:srgbClr val="FF0000"/>
                </a:solidFill>
              </a:rPr>
              <a:t>γραμμική συσχέτιση και πάλι δε μπορούσε να γίνει δεκτή, εξαιτίας της μεγάλης διασποράς των τιμών όσο αυξάνεται ο βαθμός.</a:t>
            </a:r>
            <a:r>
              <a:rPr lang="en-US" dirty="0" smtClean="0">
                <a:solidFill>
                  <a:srgbClr val="FF0000"/>
                </a:solidFill>
              </a:rPr>
              <a:t> </a:t>
            </a:r>
            <a:endParaRPr lang="el-GR" dirty="0"/>
          </a:p>
        </p:txBody>
      </p:sp>
      <p:sp>
        <p:nvSpPr>
          <p:cNvPr id="4" name="Θέση αριθμού διαφάνειας 3"/>
          <p:cNvSpPr>
            <a:spLocks noGrp="1"/>
          </p:cNvSpPr>
          <p:nvPr>
            <p:ph type="sldNum" sz="quarter" idx="10"/>
          </p:nvPr>
        </p:nvSpPr>
        <p:spPr/>
        <p:txBody>
          <a:bodyPr/>
          <a:lstStyle/>
          <a:p>
            <a:fld id="{4BCCC5CD-FF55-4F85-A705-3D2E39E027A4}" type="slidenum">
              <a:rPr lang="el-GR" smtClean="0"/>
              <a:pPr/>
              <a:t>54</a:t>
            </a:fld>
            <a:endParaRPr lang="el-GR"/>
          </a:p>
        </p:txBody>
      </p:sp>
    </p:spTree>
    <p:extLst>
      <p:ext uri="{BB962C8B-B14F-4D97-AF65-F5344CB8AC3E}">
        <p14:creationId xmlns:p14="http://schemas.microsoft.com/office/powerpoint/2010/main" xmlns="" val="1916466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Διαγράμματα</a:t>
            </a:r>
            <a:r>
              <a:rPr lang="el-GR" baseline="0" dirty="0" smtClean="0"/>
              <a:t> και για &gt;= και &gt; γιατί το 5% εχει μια ενδιαμεση μορφη από τα δύο</a:t>
            </a:r>
            <a:endParaRPr lang="en-US" dirty="0"/>
          </a:p>
        </p:txBody>
      </p:sp>
      <p:sp>
        <p:nvSpPr>
          <p:cNvPr id="4" name="Slide Number Placeholder 3"/>
          <p:cNvSpPr>
            <a:spLocks noGrp="1"/>
          </p:cNvSpPr>
          <p:nvPr>
            <p:ph type="sldNum" sz="quarter" idx="10"/>
          </p:nvPr>
        </p:nvSpPr>
        <p:spPr/>
        <p:txBody>
          <a:bodyPr/>
          <a:lstStyle/>
          <a:p>
            <a:fld id="{4BCCC5CD-FF55-4F85-A705-3D2E39E027A4}" type="slidenum">
              <a:rPr lang="el-GR" smtClean="0"/>
              <a:pPr/>
              <a:t>55</a:t>
            </a:fld>
            <a:endParaRPr lang="el-GR"/>
          </a:p>
        </p:txBody>
      </p:sp>
    </p:spTree>
    <p:extLst>
      <p:ext uri="{BB962C8B-B14F-4D97-AF65-F5344CB8AC3E}">
        <p14:creationId xmlns:p14="http://schemas.microsoft.com/office/powerpoint/2010/main" xmlns="" val="2223152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smtClean="0"/>
              <a:t>Είναι </a:t>
            </a:r>
            <a:r>
              <a:rPr lang="en-US" dirty="0" smtClean="0"/>
              <a:t>Rich Club!</a:t>
            </a:r>
            <a:endParaRPr lang="el-GR" dirty="0"/>
          </a:p>
        </p:txBody>
      </p:sp>
      <p:sp>
        <p:nvSpPr>
          <p:cNvPr id="4" name="Θέση αριθμού διαφάνειας 3"/>
          <p:cNvSpPr>
            <a:spLocks noGrp="1"/>
          </p:cNvSpPr>
          <p:nvPr>
            <p:ph type="sldNum" sz="quarter" idx="10"/>
          </p:nvPr>
        </p:nvSpPr>
        <p:spPr/>
        <p:txBody>
          <a:bodyPr/>
          <a:lstStyle/>
          <a:p>
            <a:fld id="{4BCCC5CD-FF55-4F85-A705-3D2E39E027A4}" type="slidenum">
              <a:rPr lang="el-GR" smtClean="0"/>
              <a:pPr/>
              <a:t>56</a:t>
            </a:fld>
            <a:endParaRPr lang="el-GR"/>
          </a:p>
        </p:txBody>
      </p:sp>
    </p:spTree>
    <p:extLst>
      <p:ext uri="{BB962C8B-B14F-4D97-AF65-F5344CB8AC3E}">
        <p14:creationId xmlns:p14="http://schemas.microsoft.com/office/powerpoint/2010/main" xmlns="" val="706330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Θα εμπλουτιστεί οταν ξερουμε τι κατανομη ακολουθουν οι βαθμοι του κανονικου</a:t>
            </a:r>
            <a:r>
              <a:rPr lang="el-GR" baseline="0" dirty="0" smtClean="0"/>
              <a:t> δικτυου</a:t>
            </a:r>
            <a:endParaRPr lang="el-GR" dirty="0"/>
          </a:p>
        </p:txBody>
      </p:sp>
      <p:sp>
        <p:nvSpPr>
          <p:cNvPr id="4" name="Slide Number Placeholder 3"/>
          <p:cNvSpPr>
            <a:spLocks noGrp="1"/>
          </p:cNvSpPr>
          <p:nvPr>
            <p:ph type="sldNum" sz="quarter" idx="10"/>
          </p:nvPr>
        </p:nvSpPr>
        <p:spPr/>
        <p:txBody>
          <a:bodyPr/>
          <a:lstStyle/>
          <a:p>
            <a:fld id="{4BCCC5CD-FF55-4F85-A705-3D2E39E027A4}" type="slidenum">
              <a:rPr lang="el-GR" smtClean="0"/>
              <a:pPr/>
              <a:t>62</a:t>
            </a:fld>
            <a:endParaRPr lang="el-GR"/>
          </a:p>
        </p:txBody>
      </p:sp>
    </p:spTree>
    <p:extLst>
      <p:ext uri="{BB962C8B-B14F-4D97-AF65-F5344CB8AC3E}">
        <p14:creationId xmlns:p14="http://schemas.microsoft.com/office/powerpoint/2010/main" xmlns="" val="1076975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6C9399E9-2E07-4160-8EE6-3864627530E5}" type="datetimeFigureOut">
              <a:rPr lang="el-GR" smtClean="0"/>
              <a:pPr/>
              <a:t>5/2/2018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xmlns="" val="773218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92F936C-200A-48FE-9946-C7C991158140}" type="datetimeFigureOut">
              <a:rPr lang="el-GR" smtClean="0">
                <a:solidFill>
                  <a:prstClr val="black">
                    <a:tint val="75000"/>
                  </a:prstClr>
                </a:solidFill>
              </a:rPr>
              <a:pPr/>
              <a:t>5/2/2018</a:t>
            </a:fld>
            <a:endParaRPr lang="el-GR"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l-GR"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Tree>
    <p:extLst>
      <p:ext uri="{BB962C8B-B14F-4D97-AF65-F5344CB8AC3E}">
        <p14:creationId xmlns:p14="http://schemas.microsoft.com/office/powerpoint/2010/main" xmlns="" val="88288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l-GR" smtClean="0"/>
              <a:t>Στυλ κύριου τίτλου</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smtClean="0"/>
              <a:t>Στυλ υποδείγματος κειμένου</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92F936C-200A-48FE-9946-C7C991158140}" type="datetimeFigureOut">
              <a:rPr lang="el-GR" smtClean="0">
                <a:solidFill>
                  <a:prstClr val="black">
                    <a:tint val="75000"/>
                  </a:prstClr>
                </a:solidFill>
              </a:rPr>
              <a:pPr/>
              <a:t>5/2/2018</a:t>
            </a:fld>
            <a:endParaRPr lang="el-GR"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l-GR"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1734862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92F936C-200A-48FE-9946-C7C991158140}" type="datetimeFigureOut">
              <a:rPr lang="el-GR" smtClean="0">
                <a:solidFill>
                  <a:prstClr val="black">
                    <a:tint val="75000"/>
                  </a:prstClr>
                </a:solidFill>
              </a:rPr>
              <a:pPr/>
              <a:t>5/2/2018</a:t>
            </a:fld>
            <a:endParaRPr lang="el-GR"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l-GR"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Tree>
    <p:extLst>
      <p:ext uri="{BB962C8B-B14F-4D97-AF65-F5344CB8AC3E}">
        <p14:creationId xmlns:p14="http://schemas.microsoft.com/office/powerpoint/2010/main" xmlns="" val="544021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l-GR" smtClean="0"/>
              <a:t>Στυλ κύριου τίτλου</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smtClean="0"/>
              <a:t>Στυλ υποδείγματος κειμένου</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92F936C-200A-48FE-9946-C7C991158140}" type="datetimeFigureOut">
              <a:rPr lang="el-GR" smtClean="0">
                <a:solidFill>
                  <a:prstClr val="black">
                    <a:tint val="75000"/>
                  </a:prstClr>
                </a:solidFill>
              </a:rPr>
              <a:pPr/>
              <a:t>5/2/2018</a:t>
            </a:fld>
            <a:endParaRPr lang="el-GR"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l-GR"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2881534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l-GR" smtClean="0"/>
              <a:t>Στυλ κύριου τίτλου</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smtClean="0"/>
              <a:t>Στυλ υποδείγματος κειμένου</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92F936C-200A-48FE-9946-C7C991158140}" type="datetimeFigureOut">
              <a:rPr lang="el-GR" smtClean="0">
                <a:solidFill>
                  <a:prstClr val="black">
                    <a:tint val="75000"/>
                  </a:prstClr>
                </a:solidFill>
              </a:rPr>
              <a:pPr/>
              <a:t>5/2/2018</a:t>
            </a:fld>
            <a:endParaRPr lang="el-GR"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l-GR"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Tree>
    <p:extLst>
      <p:ext uri="{BB962C8B-B14F-4D97-AF65-F5344CB8AC3E}">
        <p14:creationId xmlns:p14="http://schemas.microsoft.com/office/powerpoint/2010/main" xmlns="" val="3433688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6C9399E9-2E07-4160-8EE6-3864627530E5}" type="datetimeFigureOut">
              <a:rPr lang="el-GR" smtClean="0"/>
              <a:pPr/>
              <a:t>5/2/2018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xmlns="" val="1441926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6C9399E9-2E07-4160-8EE6-3864627530E5}" type="datetimeFigureOut">
              <a:rPr lang="el-GR" smtClean="0"/>
              <a:pPr/>
              <a:t>5/2/2018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xmlns="" val="302888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6C9399E9-2E07-4160-8EE6-3864627530E5}" type="datetimeFigureOut">
              <a:rPr lang="el-GR" smtClean="0"/>
              <a:pPr/>
              <a:t>5/2/2018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xmlns="" val="24585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C9399E9-2E07-4160-8EE6-3864627530E5}" type="datetimeFigureOut">
              <a:rPr lang="el-GR" smtClean="0"/>
              <a:pPr/>
              <a:t>5/2/2018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xmlns="" val="133740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6C9399E9-2E07-4160-8EE6-3864627530E5}" type="datetimeFigureOut">
              <a:rPr lang="el-GR" smtClean="0"/>
              <a:pPr/>
              <a:t>5/2/2018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xmlns="" val="4175930545"/>
      </p:ext>
    </p:extLst>
  </p:cSld>
  <p:clrMapOvr>
    <a:masterClrMapping/>
  </p:clrMapOvr>
  <p:extLst>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l-GR" smtClean="0"/>
              <a:t>Στυλ κύριου τίτλου</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6C9399E9-2E07-4160-8EE6-3864627530E5}" type="datetimeFigureOut">
              <a:rPr lang="el-GR" smtClean="0"/>
              <a:pPr/>
              <a:t>5/2/2018</a:t>
            </a:fld>
            <a:endParaRPr lang="el-GR" dirty="0"/>
          </a:p>
        </p:txBody>
      </p:sp>
      <p:sp>
        <p:nvSpPr>
          <p:cNvPr id="8" name="Footer Placeholder 7"/>
          <p:cNvSpPr>
            <a:spLocks noGrp="1"/>
          </p:cNvSpPr>
          <p:nvPr>
            <p:ph type="ftr" sz="quarter" idx="11"/>
          </p:nvPr>
        </p:nvSpPr>
        <p:spPr/>
        <p:txBody>
          <a:bodyPr/>
          <a:lstStyle/>
          <a:p>
            <a:endParaRPr lang="el-GR" dirty="0"/>
          </a:p>
        </p:txBody>
      </p:sp>
      <p:sp>
        <p:nvSpPr>
          <p:cNvPr id="9" name="Slide Number Placeholder 8"/>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xmlns="" val="590198314"/>
      </p:ext>
    </p:extLst>
  </p:cSld>
  <p:clrMapOvr>
    <a:masterClrMapping/>
  </p:clrMapOvr>
  <p:extLst>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6C9399E9-2E07-4160-8EE6-3864627530E5}" type="datetimeFigureOut">
              <a:rPr lang="el-GR" smtClean="0"/>
              <a:pPr/>
              <a:t>5/2/2018</a:t>
            </a:fld>
            <a:endParaRPr lang="el-GR" dirty="0"/>
          </a:p>
        </p:txBody>
      </p:sp>
      <p:sp>
        <p:nvSpPr>
          <p:cNvPr id="4" name="Footer Placeholder 3"/>
          <p:cNvSpPr>
            <a:spLocks noGrp="1"/>
          </p:cNvSpPr>
          <p:nvPr>
            <p:ph type="ftr" sz="quarter" idx="11"/>
          </p:nvPr>
        </p:nvSpPr>
        <p:spPr/>
        <p:txBody>
          <a:bodyPr/>
          <a:lstStyle/>
          <a:p>
            <a:endParaRPr lang="el-GR" dirty="0"/>
          </a:p>
        </p:txBody>
      </p:sp>
      <p:sp>
        <p:nvSpPr>
          <p:cNvPr id="5" name="Slide Number Placeholder 4"/>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xmlns="" val="428511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9E9-2E07-4160-8EE6-3864627530E5}" type="datetimeFigureOut">
              <a:rPr lang="el-GR" smtClean="0"/>
              <a:pPr/>
              <a:t>5/2/2018</a:t>
            </a:fld>
            <a:endParaRPr lang="el-GR" dirty="0"/>
          </a:p>
        </p:txBody>
      </p:sp>
      <p:sp>
        <p:nvSpPr>
          <p:cNvPr id="3" name="Footer Placeholder 2"/>
          <p:cNvSpPr>
            <a:spLocks noGrp="1"/>
          </p:cNvSpPr>
          <p:nvPr>
            <p:ph type="ftr" sz="quarter" idx="11"/>
          </p:nvPr>
        </p:nvSpPr>
        <p:spPr/>
        <p:txBody>
          <a:bodyPr/>
          <a:lstStyle/>
          <a:p>
            <a:endParaRPr lang="el-GR" dirty="0"/>
          </a:p>
        </p:txBody>
      </p:sp>
      <p:sp>
        <p:nvSpPr>
          <p:cNvPr id="4" name="Slide Number Placeholder 3"/>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xmlns="" val="408126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l-GR" smtClean="0"/>
              <a:t>Στυλ κύριου τίτλου</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6C9399E9-2E07-4160-8EE6-3864627530E5}" type="datetimeFigureOut">
              <a:rPr lang="el-GR" smtClean="0"/>
              <a:pPr/>
              <a:t>5/2/2018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xmlns="" val="3563197905"/>
      </p:ext>
    </p:extLst>
  </p:cSld>
  <p:clrMapOvr>
    <a:masterClrMapping/>
  </p:clrMapOvr>
  <p:extLst>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dirty="0"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6C9399E9-2E07-4160-8EE6-3864627530E5}" type="datetimeFigureOut">
              <a:rPr lang="el-GR" smtClean="0"/>
              <a:pPr/>
              <a:t>5/2/2018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xmlns="" val="2653260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92F936C-200A-48FE-9946-C7C991158140}" type="datetimeFigureOut">
              <a:rPr lang="el-GR" smtClean="0">
                <a:solidFill>
                  <a:prstClr val="black">
                    <a:tint val="75000"/>
                  </a:prstClr>
                </a:solidFill>
              </a:rPr>
              <a:pPr/>
              <a:t>5/2/2018</a:t>
            </a:fld>
            <a:endParaRPr lang="el-GR" dirty="0">
              <a:solidFill>
                <a:prstClr val="black">
                  <a:tint val="75000"/>
                </a:prstClr>
              </a:solidFill>
            </a:endParaRPr>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l-GR" dirty="0">
              <a:solidFill>
                <a:prstClr val="black">
                  <a:tint val="75000"/>
                </a:prstClr>
              </a:solidFill>
            </a:endParaRPr>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Tree>
    <p:extLst>
      <p:ext uri="{BB962C8B-B14F-4D97-AF65-F5344CB8AC3E}">
        <p14:creationId xmlns:p14="http://schemas.microsoft.com/office/powerpoint/2010/main" xmlns="" val="982500528"/>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danielmclaren.net/node/77"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tellar_classification" TargetMode="External"/><Relationship Id="rId2" Type="http://schemas.openxmlformats.org/officeDocument/2006/relationships/hyperlink" Target="http://allthingsgraphed.com/2014/12/05/stellar-navigation-using-network-analysis/" TargetMode="External"/><Relationship Id="rId1" Type="http://schemas.openxmlformats.org/officeDocument/2006/relationships/slideLayout" Target="../slideLayouts/slideLayout2.xml"/><Relationship Id="rId5" Type="http://schemas.openxmlformats.org/officeDocument/2006/relationships/hyperlink" Target="http://allthingsgraphed.com/public/files/stellar/stars.txt" TargetMode="External"/><Relationship Id="rId4" Type="http://schemas.openxmlformats.org/officeDocument/2006/relationships/hyperlink" Target="https://gephi.org/"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ctrTitle"/>
          </p:nvPr>
        </p:nvSpPr>
        <p:spPr>
          <a:xfrm>
            <a:off x="1043608" y="1556792"/>
            <a:ext cx="5826719" cy="1646302"/>
          </a:xfrm>
        </p:spPr>
        <p:txBody>
          <a:bodyPr/>
          <a:lstStyle/>
          <a:p>
            <a:r>
              <a:rPr lang="el-GR" dirty="0" smtClean="0"/>
              <a:t>Στατιστική Ανάλυση Δικτύων</a:t>
            </a:r>
            <a:endParaRPr lang="el-GR" dirty="0"/>
          </a:p>
        </p:txBody>
      </p:sp>
      <p:sp>
        <p:nvSpPr>
          <p:cNvPr id="3" name="Υπότιτλος 2"/>
          <p:cNvSpPr>
            <a:spLocks noGrp="1"/>
          </p:cNvSpPr>
          <p:nvPr>
            <p:ph type="subTitle" idx="1"/>
          </p:nvPr>
        </p:nvSpPr>
        <p:spPr>
          <a:xfrm>
            <a:off x="0" y="4725144"/>
            <a:ext cx="5826719" cy="1096899"/>
          </a:xfrm>
        </p:spPr>
        <p:txBody>
          <a:bodyPr>
            <a:noAutofit/>
          </a:bodyPr>
          <a:lstStyle/>
          <a:p>
            <a:r>
              <a:rPr lang="el-GR" dirty="0" smtClean="0">
                <a:solidFill>
                  <a:schemeClr val="accent2">
                    <a:lumMod val="75000"/>
                  </a:schemeClr>
                </a:solidFill>
              </a:rPr>
              <a:t>ΠΜΣ «Πολύπλοκα Συστήματα και Δίκτυα»</a:t>
            </a:r>
          </a:p>
          <a:p>
            <a:r>
              <a:rPr lang="el-GR" dirty="0" smtClean="0">
                <a:solidFill>
                  <a:schemeClr val="accent2">
                    <a:lumMod val="75000"/>
                  </a:schemeClr>
                </a:solidFill>
              </a:rPr>
              <a:t>Μάθημα Δ1</a:t>
            </a:r>
          </a:p>
          <a:p>
            <a:r>
              <a:rPr lang="el-GR" dirty="0" smtClean="0">
                <a:solidFill>
                  <a:schemeClr val="accent2">
                    <a:lumMod val="75000"/>
                  </a:schemeClr>
                </a:solidFill>
              </a:rPr>
              <a:t>Διδάσκοντες: Μωυσιάδης Π. Καραγιάννης Β.</a:t>
            </a:r>
          </a:p>
          <a:p>
            <a:r>
              <a:rPr lang="el-GR" dirty="0" smtClean="0">
                <a:solidFill>
                  <a:schemeClr val="accent2">
                    <a:lumMod val="75000"/>
                  </a:schemeClr>
                </a:solidFill>
              </a:rPr>
              <a:t>Βαγιωνά Αιμιλία, Βακρατσά Θεοδώρα, Κοφτερού Μαρία, Τοπούζη Μαντιάνα</a:t>
            </a:r>
            <a:r>
              <a:rPr lang="en-US" dirty="0">
                <a:solidFill>
                  <a:schemeClr val="accent2">
                    <a:lumMod val="75000"/>
                  </a:schemeClr>
                </a:solidFill>
              </a:rPr>
              <a:t> </a:t>
            </a:r>
            <a:r>
              <a:rPr lang="el-GR" dirty="0" smtClean="0">
                <a:solidFill>
                  <a:schemeClr val="accent2">
                    <a:lumMod val="75000"/>
                  </a:schemeClr>
                </a:solidFill>
              </a:rPr>
              <a:t>και Φουδούλη Αναστασία</a:t>
            </a:r>
            <a:endParaRPr lang="el-GR" dirty="0">
              <a:solidFill>
                <a:schemeClr val="accent2">
                  <a:lumMod val="75000"/>
                </a:schemeClr>
              </a:solidFill>
            </a:endParaRPr>
          </a:p>
        </p:txBody>
      </p:sp>
      <p:pic>
        <p:nvPicPr>
          <p:cNvPr id="4" name="Εικόνα 3" descr="https://www.auth.gr/sites/default/files/LogoAUTH300ppi.png"/>
          <p:cNvPicPr/>
          <p:nvPr/>
        </p:nvPicPr>
        <p:blipFill>
          <a:blip r:embed="rId2" cstate="print"/>
          <a:srcRect/>
          <a:stretch>
            <a:fillRect/>
          </a:stretch>
        </p:blipFill>
        <p:spPr bwMode="auto">
          <a:xfrm>
            <a:off x="1187624" y="425439"/>
            <a:ext cx="991312" cy="1014971"/>
          </a:xfrm>
          <a:prstGeom prst="rect">
            <a:avLst/>
          </a:prstGeom>
          <a:noFill/>
          <a:ln w="9525">
            <a:noFill/>
            <a:miter lim="800000"/>
            <a:headEnd/>
            <a:tailEnd/>
          </a:ln>
        </p:spPr>
      </p:pic>
    </p:spTree>
    <p:extLst>
      <p:ext uri="{BB962C8B-B14F-4D97-AF65-F5344CB8AC3E}">
        <p14:creationId xmlns:p14="http://schemas.microsoft.com/office/powerpoint/2010/main" xmlns="" val="23909171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88640"/>
            <a:ext cx="7886700" cy="1008112"/>
          </a:xfrm>
        </p:spPr>
        <p:txBody>
          <a:bodyPr>
            <a:normAutofit/>
          </a:bodyPr>
          <a:lstStyle/>
          <a:p>
            <a:pPr algn="ctr"/>
            <a:r>
              <a:rPr lang="el-GR" sz="4000" dirty="0">
                <a:solidFill>
                  <a:schemeClr val="accent2">
                    <a:lumMod val="75000"/>
                  </a:schemeClr>
                </a:solidFill>
              </a:rPr>
              <a:t>Δίκτυο 1_Βακρατσά Θεοδώρα</a:t>
            </a:r>
          </a:p>
        </p:txBody>
      </p:sp>
      <p:sp>
        <p:nvSpPr>
          <p:cNvPr id="3" name="Content Placeholder 2"/>
          <p:cNvSpPr>
            <a:spLocks noGrp="1"/>
          </p:cNvSpPr>
          <p:nvPr>
            <p:ph idx="1"/>
          </p:nvPr>
        </p:nvSpPr>
        <p:spPr>
          <a:xfrm>
            <a:off x="251520" y="1124744"/>
            <a:ext cx="7886700" cy="3263504"/>
          </a:xfrm>
        </p:spPr>
        <p:txBody>
          <a:bodyPr>
            <a:noAutofit/>
          </a:bodyPr>
          <a:lstStyle/>
          <a:p>
            <a:r>
              <a:rPr lang="el-GR" sz="1800" dirty="0">
                <a:solidFill>
                  <a:schemeClr val="tx1"/>
                </a:solidFill>
              </a:rPr>
              <a:t>Πρόκειται για ένα ερευνητικό εργαλείο, από το οποίο δημιουργήθηκε μια βάση δεδομένων με περισσότερα από 9.000 ονόματα </a:t>
            </a:r>
            <a:r>
              <a:rPr lang="el-GR" dirty="0" smtClean="0">
                <a:solidFill>
                  <a:schemeClr val="tx1"/>
                </a:solidFill>
              </a:rPr>
              <a:t>καλλιτεχνών (κόμβοι) </a:t>
            </a:r>
            <a:r>
              <a:rPr lang="el-GR" sz="1800" dirty="0">
                <a:solidFill>
                  <a:schemeClr val="tx1"/>
                </a:solidFill>
              </a:rPr>
              <a:t>της τζαζ μουσικής </a:t>
            </a:r>
          </a:p>
          <a:p>
            <a:r>
              <a:rPr lang="el-GR" sz="1800" dirty="0">
                <a:solidFill>
                  <a:schemeClr val="tx1"/>
                </a:solidFill>
              </a:rPr>
              <a:t>Η εξαγωγή των δεδομένων έγινε από 50+ προφορικά ιστορικά αντίγραφα που κρατούνταν σε τζαζ αρχεία, με την υπόθεση ότι αν ένας καλλιτέχνης αναφέρει κάποιον άλλο σε μια </a:t>
            </a:r>
            <a:r>
              <a:rPr lang="el-GR" sz="1800" dirty="0" smtClean="0">
                <a:solidFill>
                  <a:schemeClr val="tx1"/>
                </a:solidFill>
              </a:rPr>
              <a:t>συνέντευξη, </a:t>
            </a:r>
            <a:r>
              <a:rPr lang="el-GR" sz="1800" dirty="0">
                <a:solidFill>
                  <a:schemeClr val="tx1"/>
                </a:solidFill>
              </a:rPr>
              <a:t>τότε γνωρίζονται μεταξύ τους (ακμές)</a:t>
            </a:r>
          </a:p>
          <a:p>
            <a:r>
              <a:rPr lang="el-GR" sz="1800" dirty="0">
                <a:solidFill>
                  <a:schemeClr val="tx1"/>
                </a:solidFill>
              </a:rPr>
              <a:t>Το δίκτυο είναι κατευθυνόμενο </a:t>
            </a:r>
            <a:r>
              <a:rPr lang="el-GR" sz="1800" dirty="0" smtClean="0">
                <a:solidFill>
                  <a:schemeClr val="tx1"/>
                </a:solidFill>
              </a:rPr>
              <a:t>και μη σταθμισμένο, αλλά προσδιορίζεται </a:t>
            </a:r>
            <a:r>
              <a:rPr lang="el-GR" sz="1800" dirty="0">
                <a:solidFill>
                  <a:schemeClr val="tx1"/>
                </a:solidFill>
              </a:rPr>
              <a:t>το είδος της σχέσης ανάμεσα στους καλλιτέχνες (π.χ. Ιδιότητες </a:t>
            </a:r>
            <a:r>
              <a:rPr lang="en-US" sz="1800" dirty="0">
                <a:solidFill>
                  <a:schemeClr val="tx1"/>
                </a:solidFill>
              </a:rPr>
              <a:t>has met</a:t>
            </a:r>
            <a:r>
              <a:rPr lang="el-GR" sz="1800" dirty="0">
                <a:solidFill>
                  <a:schemeClr val="tx1"/>
                </a:solidFill>
              </a:rPr>
              <a:t>,</a:t>
            </a:r>
            <a:r>
              <a:rPr lang="en-US" sz="1800" dirty="0">
                <a:solidFill>
                  <a:schemeClr val="tx1"/>
                </a:solidFill>
              </a:rPr>
              <a:t> is a friend of</a:t>
            </a:r>
            <a:r>
              <a:rPr lang="el-GR" sz="1800" dirty="0">
                <a:solidFill>
                  <a:schemeClr val="tx1"/>
                </a:solidFill>
              </a:rPr>
              <a:t>,</a:t>
            </a:r>
            <a:r>
              <a:rPr lang="en-US" sz="1800" dirty="0">
                <a:solidFill>
                  <a:schemeClr val="tx1"/>
                </a:solidFill>
              </a:rPr>
              <a:t> is a mentor of</a:t>
            </a:r>
            <a:r>
              <a:rPr lang="el-GR" sz="1800" dirty="0">
                <a:solidFill>
                  <a:schemeClr val="tx1"/>
                </a:solidFill>
              </a:rPr>
              <a:t>,</a:t>
            </a:r>
            <a:r>
              <a:rPr lang="en-US" sz="1800" dirty="0">
                <a:solidFill>
                  <a:schemeClr val="tx1"/>
                </a:solidFill>
              </a:rPr>
              <a:t> collaborated with</a:t>
            </a:r>
            <a:r>
              <a:rPr lang="el-GR" sz="1800" dirty="0">
                <a:solidFill>
                  <a:schemeClr val="tx1"/>
                </a:solidFill>
              </a:rPr>
              <a:t>) – Το χρώμα της ακμής δείχνει το είδος της σχέσης </a:t>
            </a:r>
          </a:p>
          <a:p>
            <a:r>
              <a:rPr lang="el-GR" sz="1800" dirty="0">
                <a:solidFill>
                  <a:schemeClr val="tx1"/>
                </a:solidFill>
              </a:rPr>
              <a:t>Το μέγεθος του κόμβου ενός ατόμου αντικατοπτρίζει πόσες φορές αναφέρθηκαν σε αυτό άλλοι καλλιτέχνες σε διάφορες προφορικές καταγραφές</a:t>
            </a:r>
          </a:p>
          <a:p>
            <a:r>
              <a:rPr lang="el-GR" sz="1800" dirty="0">
                <a:solidFill>
                  <a:schemeClr val="tx1"/>
                </a:solidFill>
              </a:rPr>
              <a:t>Το δίκτυο δεν είναι διμερές, εφόσον δεν υπάρχουν ανεξάρτητα σύνολα δεδομένων </a:t>
            </a:r>
          </a:p>
          <a:p>
            <a:endParaRPr lang="el-GR" sz="1800" dirty="0"/>
          </a:p>
          <a:p>
            <a:endParaRPr lang="el-GR" sz="1800" dirty="0"/>
          </a:p>
          <a:p>
            <a:endParaRPr lang="el-GR" sz="1800" dirty="0"/>
          </a:p>
          <a:p>
            <a:endParaRPr lang="el-GR" sz="1800" dirty="0"/>
          </a:p>
        </p:txBody>
      </p:sp>
    </p:spTree>
    <p:extLst>
      <p:ext uri="{BB962C8B-B14F-4D97-AF65-F5344CB8AC3E}">
        <p14:creationId xmlns:p14="http://schemas.microsoft.com/office/powerpoint/2010/main" xmlns="" val="75125970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8229600" cy="511156"/>
          </a:xfrm>
        </p:spPr>
        <p:txBody>
          <a:bodyPr>
            <a:normAutofit fontScale="90000"/>
          </a:bodyPr>
          <a:lstStyle/>
          <a:p>
            <a:pPr algn="l"/>
            <a:r>
              <a:rPr lang="el-GR" dirty="0" smtClean="0">
                <a:solidFill>
                  <a:schemeClr val="accent2">
                    <a:lumMod val="75000"/>
                  </a:schemeClr>
                </a:solidFill>
              </a:rPr>
              <a:t>Διαμεσότητα</a:t>
            </a:r>
            <a:endParaRPr lang="el-GR" dirty="0">
              <a:solidFill>
                <a:schemeClr val="accent2">
                  <a:lumMod val="75000"/>
                </a:schemeClr>
              </a:solidFill>
            </a:endParaRPr>
          </a:p>
        </p:txBody>
      </p:sp>
      <p:pic>
        <p:nvPicPr>
          <p:cNvPr id="10" name="9 - Θέση περιεχομένου" descr="between.png"/>
          <p:cNvPicPr>
            <a:picLocks noGrp="1" noChangeAspect="1"/>
          </p:cNvPicPr>
          <p:nvPr>
            <p:ph idx="1"/>
          </p:nvPr>
        </p:nvPicPr>
        <p:blipFill>
          <a:blip r:embed="rId2" cstate="print"/>
          <a:stretch>
            <a:fillRect/>
          </a:stretch>
        </p:blipFill>
        <p:spPr>
          <a:xfrm>
            <a:off x="0" y="1268760"/>
            <a:ext cx="4422991" cy="4896544"/>
          </a:xfrm>
        </p:spPr>
      </p:pic>
      <p:sp>
        <p:nvSpPr>
          <p:cNvPr id="11" name="10 - TextBox"/>
          <p:cNvSpPr txBox="1"/>
          <p:nvPr/>
        </p:nvSpPr>
        <p:spPr>
          <a:xfrm>
            <a:off x="4857752" y="1214422"/>
            <a:ext cx="3096344" cy="4524315"/>
          </a:xfrm>
          <a:prstGeom prst="rect">
            <a:avLst/>
          </a:prstGeom>
          <a:noFill/>
        </p:spPr>
        <p:txBody>
          <a:bodyPr wrap="square" rtlCol="0">
            <a:spAutoFit/>
          </a:bodyPr>
          <a:lstStyle/>
          <a:p>
            <a:pPr algn="ctr"/>
            <a:r>
              <a:rPr lang="el-GR" dirty="0" smtClean="0">
                <a:solidFill>
                  <a:prstClr val="black"/>
                </a:solidFill>
              </a:rPr>
              <a:t>Έχει άμεση σχέση με τη θέση μια κορυφής στα μονοπάτια που συνδέουν τους υπόλοιπους μέσα στο δίκτυο.</a:t>
            </a:r>
          </a:p>
          <a:p>
            <a:pPr algn="ctr"/>
            <a:r>
              <a:rPr lang="el-GR" dirty="0" smtClean="0">
                <a:solidFill>
                  <a:prstClr val="black"/>
                </a:solidFill>
              </a:rPr>
              <a:t>Συγκεκριμένα, η</a:t>
            </a:r>
            <a:r>
              <a:rPr lang="en-US" dirty="0" smtClean="0">
                <a:solidFill>
                  <a:prstClr val="black"/>
                </a:solidFill>
              </a:rPr>
              <a:t> </a:t>
            </a:r>
            <a:r>
              <a:rPr lang="el-GR" dirty="0" smtClean="0">
                <a:solidFill>
                  <a:prstClr val="black"/>
                </a:solidFill>
              </a:rPr>
              <a:t>διαμεσότητα ενός κόμβου </a:t>
            </a:r>
            <a:r>
              <a:rPr lang="en-US" dirty="0" smtClean="0">
                <a:solidFill>
                  <a:prstClr val="black"/>
                </a:solidFill>
              </a:rPr>
              <a:t>i</a:t>
            </a:r>
            <a:r>
              <a:rPr lang="el-GR" dirty="0" smtClean="0">
                <a:solidFill>
                  <a:prstClr val="black"/>
                </a:solidFill>
              </a:rPr>
              <a:t> αναφέρεται στο</a:t>
            </a:r>
            <a:r>
              <a:rPr lang="en-US" dirty="0" smtClean="0">
                <a:solidFill>
                  <a:prstClr val="black"/>
                </a:solidFill>
              </a:rPr>
              <a:t> </a:t>
            </a:r>
            <a:r>
              <a:rPr lang="el-GR" dirty="0" smtClean="0">
                <a:solidFill>
                  <a:prstClr val="black"/>
                </a:solidFill>
              </a:rPr>
              <a:t>σύνολο των κατευθυνόμενων διαδρομών από έναν κόμβο </a:t>
            </a:r>
            <a:r>
              <a:rPr lang="en-US" dirty="0" smtClean="0">
                <a:solidFill>
                  <a:prstClr val="black"/>
                </a:solidFill>
              </a:rPr>
              <a:t>j </a:t>
            </a:r>
            <a:r>
              <a:rPr lang="el-GR" dirty="0" smtClean="0">
                <a:solidFill>
                  <a:prstClr val="black"/>
                </a:solidFill>
              </a:rPr>
              <a:t>σε έναν κόμβο</a:t>
            </a:r>
            <a:r>
              <a:rPr lang="en-US" dirty="0" smtClean="0">
                <a:solidFill>
                  <a:prstClr val="black"/>
                </a:solidFill>
              </a:rPr>
              <a:t> k</a:t>
            </a:r>
            <a:r>
              <a:rPr lang="el-GR" dirty="0" smtClean="0">
                <a:solidFill>
                  <a:prstClr val="black"/>
                </a:solidFill>
              </a:rPr>
              <a:t>,</a:t>
            </a:r>
            <a:r>
              <a:rPr lang="en-US" dirty="0" smtClean="0">
                <a:solidFill>
                  <a:prstClr val="black"/>
                </a:solidFill>
              </a:rPr>
              <a:t> </a:t>
            </a:r>
            <a:r>
              <a:rPr lang="el-GR" dirty="0" smtClean="0">
                <a:solidFill>
                  <a:prstClr val="black"/>
                </a:solidFill>
              </a:rPr>
              <a:t>που διέρχονται από τον κόμβο </a:t>
            </a:r>
            <a:r>
              <a:rPr lang="en-US" dirty="0" smtClean="0">
                <a:solidFill>
                  <a:prstClr val="black"/>
                </a:solidFill>
              </a:rPr>
              <a:t>i</a:t>
            </a:r>
            <a:r>
              <a:rPr lang="el-GR" dirty="0" smtClean="0">
                <a:solidFill>
                  <a:prstClr val="black"/>
                </a:solidFill>
              </a:rPr>
              <a:t> προς τον συνολικό αριθμό των κατευθυνόμενων διαδρομών από τον κόμβο </a:t>
            </a:r>
            <a:r>
              <a:rPr lang="en-US" dirty="0" smtClean="0">
                <a:solidFill>
                  <a:prstClr val="black"/>
                </a:solidFill>
              </a:rPr>
              <a:t>j </a:t>
            </a:r>
            <a:r>
              <a:rPr lang="el-GR" dirty="0" smtClean="0">
                <a:solidFill>
                  <a:prstClr val="black"/>
                </a:solidFill>
              </a:rPr>
              <a:t>στον κόμβο </a:t>
            </a:r>
            <a:r>
              <a:rPr lang="en-US" dirty="0" smtClean="0">
                <a:solidFill>
                  <a:prstClr val="black"/>
                </a:solidFill>
              </a:rPr>
              <a:t>k</a:t>
            </a:r>
            <a:endParaRPr lang="el-GR" dirty="0">
              <a:solidFill>
                <a:prstClr val="black"/>
              </a:solidFill>
            </a:endParaRPr>
          </a:p>
        </p:txBody>
      </p:sp>
      <p:pic>
        <p:nvPicPr>
          <p:cNvPr id="5" name="4 - Εικόνα" descr="typos between.png"/>
          <p:cNvPicPr>
            <a:picLocks noChangeAspect="1"/>
          </p:cNvPicPr>
          <p:nvPr/>
        </p:nvPicPr>
        <p:blipFill>
          <a:blip r:embed="rId3"/>
          <a:stretch>
            <a:fillRect/>
          </a:stretch>
        </p:blipFill>
        <p:spPr>
          <a:xfrm>
            <a:off x="5357818" y="5715016"/>
            <a:ext cx="2143424" cy="447738"/>
          </a:xfrm>
          <a:prstGeom prst="rect">
            <a:avLst/>
          </a:prstGeom>
        </p:spPr>
      </p:pic>
      <p:pic>
        <p:nvPicPr>
          <p:cNvPr id="6" name="5 - Εικόνα" descr="betweenness.png"/>
          <p:cNvPicPr>
            <a:picLocks noChangeAspect="1"/>
          </p:cNvPicPr>
          <p:nvPr/>
        </p:nvPicPr>
        <p:blipFill>
          <a:blip r:embed="rId4"/>
          <a:stretch>
            <a:fillRect/>
          </a:stretch>
        </p:blipFill>
        <p:spPr>
          <a:xfrm>
            <a:off x="0" y="6286520"/>
            <a:ext cx="5000627" cy="250033"/>
          </a:xfrm>
          <a:prstGeom prst="rect">
            <a:avLst/>
          </a:prstGeom>
        </p:spPr>
      </p:pic>
    </p:spTree>
    <p:extLst>
      <p:ext uri="{BB962C8B-B14F-4D97-AF65-F5344CB8AC3E}">
        <p14:creationId xmlns:p14="http://schemas.microsoft.com/office/powerpoint/2010/main" xmlns="" val="34331095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747698"/>
          </a:xfrm>
        </p:spPr>
        <p:txBody>
          <a:bodyPr/>
          <a:lstStyle/>
          <a:p>
            <a:pPr algn="ctr"/>
            <a:r>
              <a:rPr lang="el-GR" dirty="0" smtClean="0"/>
              <a:t>		Ευχαριστούμε!!!!</a:t>
            </a:r>
            <a:endParaRPr lang="el-GR"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115616" y="1556792"/>
            <a:ext cx="6840760" cy="5130570"/>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BC5A7361-9BE3-465F-97E1-E4E8CD9469D7}"/>
              </a:ext>
            </a:extLst>
          </p:cNvPr>
          <p:cNvSpPr>
            <a:spLocks noGrp="1"/>
          </p:cNvSpPr>
          <p:nvPr>
            <p:ph type="ctrTitle"/>
          </p:nvPr>
        </p:nvSpPr>
        <p:spPr>
          <a:xfrm>
            <a:off x="-1127960" y="548680"/>
            <a:ext cx="6858000" cy="583970"/>
          </a:xfrm>
        </p:spPr>
        <p:txBody>
          <a:bodyPr>
            <a:normAutofit fontScale="90000"/>
          </a:bodyPr>
          <a:lstStyle/>
          <a:p>
            <a:r>
              <a:rPr lang="el-GR" sz="3300" dirty="0">
                <a:solidFill>
                  <a:schemeClr val="accent2">
                    <a:lumMod val="75000"/>
                  </a:schemeClr>
                </a:solidFill>
              </a:rPr>
              <a:t>Δίκτυο </a:t>
            </a:r>
            <a:r>
              <a:rPr lang="el-GR" sz="3300" dirty="0" smtClean="0">
                <a:solidFill>
                  <a:schemeClr val="accent2">
                    <a:lumMod val="75000"/>
                  </a:schemeClr>
                </a:solidFill>
              </a:rPr>
              <a:t>1_Βαγιωνά </a:t>
            </a:r>
            <a:r>
              <a:rPr lang="el-GR" sz="3300" dirty="0">
                <a:solidFill>
                  <a:schemeClr val="accent2">
                    <a:lumMod val="75000"/>
                  </a:schemeClr>
                </a:solidFill>
              </a:rPr>
              <a:t>Αιμιλία</a:t>
            </a:r>
            <a:r>
              <a:rPr lang="en-US" sz="3300" dirty="0">
                <a:solidFill>
                  <a:schemeClr val="accent2">
                    <a:lumMod val="75000"/>
                  </a:schemeClr>
                </a:solidFill>
              </a:rPr>
              <a:t/>
            </a:r>
            <a:br>
              <a:rPr lang="en-US" sz="3300" dirty="0">
                <a:solidFill>
                  <a:schemeClr val="accent2">
                    <a:lumMod val="75000"/>
                  </a:schemeClr>
                </a:solidFill>
              </a:rPr>
            </a:br>
            <a:r>
              <a:rPr lang="en-US" sz="3300" dirty="0">
                <a:solidFill>
                  <a:schemeClr val="accent2">
                    <a:lumMod val="75000"/>
                  </a:schemeClr>
                </a:solidFill>
              </a:rPr>
              <a:t>The capitalist network</a:t>
            </a:r>
            <a:endParaRPr lang="el-GR" sz="3300" dirty="0">
              <a:solidFill>
                <a:schemeClr val="accent2">
                  <a:lumMod val="75000"/>
                </a:schemeClr>
              </a:solidFill>
            </a:endParaRPr>
          </a:p>
        </p:txBody>
      </p:sp>
      <p:pic>
        <p:nvPicPr>
          <p:cNvPr id="4" name="Εικόνα 6"/>
          <p:cNvPicPr/>
          <p:nvPr/>
        </p:nvPicPr>
        <p:blipFill>
          <a:blip r:embed="rId2" cstate="print">
            <a:extLst>
              <a:ext uri="{28A0092B-C50C-407E-A947-70E740481C1C}">
                <a14:useLocalDpi xmlns:a14="http://schemas.microsoft.com/office/drawing/2010/main" xmlns="" val="0"/>
              </a:ext>
            </a:extLst>
          </a:blip>
          <a:stretch>
            <a:fillRect/>
          </a:stretch>
        </p:blipFill>
        <p:spPr>
          <a:xfrm>
            <a:off x="1115616" y="1340768"/>
            <a:ext cx="4531769" cy="3997492"/>
          </a:xfrm>
          <a:prstGeom prst="rect">
            <a:avLst/>
          </a:prstGeom>
        </p:spPr>
      </p:pic>
      <p:sp>
        <p:nvSpPr>
          <p:cNvPr id="5" name="TextBox 4"/>
          <p:cNvSpPr txBox="1"/>
          <p:nvPr/>
        </p:nvSpPr>
        <p:spPr>
          <a:xfrm>
            <a:off x="323528" y="5949280"/>
            <a:ext cx="7056784" cy="300082"/>
          </a:xfrm>
          <a:prstGeom prst="rect">
            <a:avLst/>
          </a:prstGeom>
          <a:noFill/>
        </p:spPr>
        <p:txBody>
          <a:bodyPr wrap="square" rtlCol="0">
            <a:spAutoFit/>
          </a:bodyPr>
          <a:lstStyle/>
          <a:p>
            <a:r>
              <a:rPr lang="en-US" sz="1350" dirty="0">
                <a:solidFill>
                  <a:prstClr val="black"/>
                </a:solidFill>
              </a:rPr>
              <a:t>https://www.informationisbeautifulawards.com/showcase/104-capitalist_network</a:t>
            </a:r>
            <a:endParaRPr lang="el-GR" sz="1350" dirty="0">
              <a:solidFill>
                <a:prstClr val="black"/>
              </a:solidFill>
            </a:endParaRPr>
          </a:p>
        </p:txBody>
      </p:sp>
    </p:spTree>
    <p:extLst>
      <p:ext uri="{BB962C8B-B14F-4D97-AF65-F5344CB8AC3E}">
        <p14:creationId xmlns:p14="http://schemas.microsoft.com/office/powerpoint/2010/main" xmlns="" val="1575125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504" y="1340768"/>
            <a:ext cx="7886700" cy="4289822"/>
          </a:xfrm>
        </p:spPr>
        <p:txBody>
          <a:bodyPr>
            <a:normAutofit fontScale="85000" lnSpcReduction="10000"/>
          </a:bodyPr>
          <a:lstStyle/>
          <a:p>
            <a:r>
              <a:rPr lang="el-GR" sz="1900" dirty="0" smtClean="0"/>
              <a:t>Αυτό το δίκτυο αναπτύχθηκε στ</a:t>
            </a:r>
            <a:r>
              <a:rPr lang="el-GR" sz="1900" dirty="0"/>
              <a:t>ο</a:t>
            </a:r>
            <a:r>
              <a:rPr lang="el-GR" sz="1900" dirty="0" smtClean="0"/>
              <a:t> πλαίσιο του άρθρου «Σε ποιον ανήκει ο κόσμος;», που δημοσιεύτηκε στη Γερμανική εφημερίδα “</a:t>
            </a:r>
            <a:r>
              <a:rPr lang="en-US" sz="1900" dirty="0" err="1" smtClean="0"/>
              <a:t>DieWelt</a:t>
            </a:r>
            <a:r>
              <a:rPr lang="el-GR" sz="1900" dirty="0" smtClean="0"/>
              <a:t>” από τους </a:t>
            </a:r>
            <a:r>
              <a:rPr lang="en-US" sz="1900" dirty="0" smtClean="0"/>
              <a:t>Hahn</a:t>
            </a:r>
            <a:r>
              <a:rPr lang="el-GR" sz="1900" dirty="0" smtClean="0"/>
              <a:t> και </a:t>
            </a:r>
            <a:r>
              <a:rPr lang="en-US" sz="1900" dirty="0" smtClean="0"/>
              <a:t>Zimmermann</a:t>
            </a:r>
            <a:r>
              <a:rPr lang="el-GR" sz="1900" dirty="0" smtClean="0"/>
              <a:t>. Οι συντάκτες του άρθρου στηρίχθηκαν σε ανάλυση ερευνητών από τη Ζυρίχη, οι οποίοι παρατήρησαν ότι η κύρια δύναμη της οικονομίας καθορίζεται από 147 επιχειρήσεις</a:t>
            </a:r>
            <a:endParaRPr lang="en-US" sz="1900" dirty="0" smtClean="0"/>
          </a:p>
          <a:p>
            <a:pPr>
              <a:buNone/>
            </a:pPr>
            <a:endParaRPr lang="en-US" sz="1900" dirty="0" smtClean="0"/>
          </a:p>
          <a:p>
            <a:r>
              <a:rPr lang="el-GR" sz="1900" dirty="0" smtClean="0"/>
              <a:t>Οι 147 κόμβοι του δικτύου αναπαριστούν τις επιχειρήσεις, οι 133 από τις οποίες είναι εταιρίες χρηματοδότησης ή ακινήτων. Το 40% του διακρατικού πλούτου ελέγχεται από τις επιχειρήσεις αυτές </a:t>
            </a:r>
          </a:p>
          <a:p>
            <a:endParaRPr lang="el-GR" sz="1900" dirty="0" smtClean="0"/>
          </a:p>
          <a:p>
            <a:r>
              <a:rPr lang="el-GR" sz="1900" dirty="0" smtClean="0"/>
              <a:t>Οι κόμβοι του δικτύου με το ίδιο χρώμα αντιπροσωπεύουν εταιρίες τις ίδιας χώρας</a:t>
            </a:r>
          </a:p>
          <a:p>
            <a:pPr>
              <a:buNone/>
            </a:pPr>
            <a:endParaRPr lang="el-GR" sz="1900" dirty="0" smtClean="0"/>
          </a:p>
          <a:p>
            <a:r>
              <a:rPr lang="el-GR" sz="1900" dirty="0" smtClean="0"/>
              <a:t>Οι ακμές του δικτύου (κατευθυνόμενο) απεικονίζουν τα συμφέροντα της κάθε εταιρίας</a:t>
            </a:r>
          </a:p>
          <a:p>
            <a:endParaRPr lang="el-GR" sz="1900" dirty="0" smtClean="0"/>
          </a:p>
          <a:p>
            <a:endParaRPr lang="el-GR" sz="1900" dirty="0" smtClean="0"/>
          </a:p>
          <a:p>
            <a:endParaRPr lang="en-US" dirty="0" smtClean="0"/>
          </a:p>
        </p:txBody>
      </p:sp>
      <p:sp>
        <p:nvSpPr>
          <p:cNvPr id="2" name="TextBox 1"/>
          <p:cNvSpPr txBox="1"/>
          <p:nvPr/>
        </p:nvSpPr>
        <p:spPr>
          <a:xfrm>
            <a:off x="1043608" y="260648"/>
            <a:ext cx="5040560" cy="523220"/>
          </a:xfrm>
          <a:prstGeom prst="rect">
            <a:avLst/>
          </a:prstGeom>
          <a:noFill/>
        </p:spPr>
        <p:txBody>
          <a:bodyPr wrap="square" rtlCol="0">
            <a:spAutoFit/>
          </a:bodyPr>
          <a:lstStyle/>
          <a:p>
            <a:r>
              <a:rPr lang="el-GR" sz="2800" dirty="0">
                <a:solidFill>
                  <a:schemeClr val="accent2">
                    <a:lumMod val="75000"/>
                  </a:schemeClr>
                </a:solidFill>
              </a:rPr>
              <a:t>Δίκτυο 1_Βαγιωνά Αιμιλία</a:t>
            </a:r>
            <a:endParaRPr lang="el-GR" sz="2800" dirty="0"/>
          </a:p>
        </p:txBody>
      </p:sp>
    </p:spTree>
    <p:extLst>
      <p:ext uri="{BB962C8B-B14F-4D97-AF65-F5344CB8AC3E}">
        <p14:creationId xmlns:p14="http://schemas.microsoft.com/office/powerpoint/2010/main" xmlns="" val="38568154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608" y="1116556"/>
            <a:ext cx="6184232" cy="1924426"/>
          </a:xfrm>
        </p:spPr>
        <p:txBody>
          <a:bodyPr>
            <a:normAutofit/>
          </a:bodyPr>
          <a:lstStyle/>
          <a:p>
            <a:pPr lvl="0"/>
            <a:r>
              <a:rPr lang="el-GR" dirty="0" smtClean="0"/>
              <a:t>Κορυφές: εταιρίες</a:t>
            </a:r>
          </a:p>
          <a:p>
            <a:pPr lvl="0"/>
            <a:r>
              <a:rPr lang="el-GR" dirty="0" smtClean="0"/>
              <a:t>Ακμές: ύπαρξη συμφερόντων μεταξύ των εταιριών</a:t>
            </a:r>
          </a:p>
          <a:p>
            <a:pPr lvl="0"/>
            <a:r>
              <a:rPr lang="el-GR" dirty="0" smtClean="0"/>
              <a:t>Κατευθυνόμενο-μη σταθμισμένο δίκτυο</a:t>
            </a:r>
          </a:p>
          <a:p>
            <a:r>
              <a:rPr lang="el-GR" dirty="0" smtClean="0"/>
              <a:t>Μη διμερές δίκτυο </a:t>
            </a:r>
            <a:endParaRPr lang="el-GR" dirty="0"/>
          </a:p>
        </p:txBody>
      </p:sp>
      <p:pic>
        <p:nvPicPr>
          <p:cNvPr id="6" name="Εικόνα 7"/>
          <p:cNvPicPr/>
          <p:nvPr/>
        </p:nvPicPr>
        <p:blipFill>
          <a:blip r:embed="rId2" cstate="print">
            <a:extLst>
              <a:ext uri="{28A0092B-C50C-407E-A947-70E740481C1C}">
                <a14:useLocalDpi xmlns:a14="http://schemas.microsoft.com/office/drawing/2010/main" xmlns="" val="0"/>
              </a:ext>
            </a:extLst>
          </a:blip>
          <a:stretch>
            <a:fillRect/>
          </a:stretch>
        </p:blipFill>
        <p:spPr>
          <a:xfrm>
            <a:off x="1475656" y="3356992"/>
            <a:ext cx="4303042" cy="3073079"/>
          </a:xfrm>
          <a:prstGeom prst="rect">
            <a:avLst/>
          </a:prstGeom>
        </p:spPr>
      </p:pic>
      <p:sp>
        <p:nvSpPr>
          <p:cNvPr id="2" name="TextBox 1"/>
          <p:cNvSpPr txBox="1"/>
          <p:nvPr/>
        </p:nvSpPr>
        <p:spPr>
          <a:xfrm>
            <a:off x="611560" y="188640"/>
            <a:ext cx="5976664" cy="523220"/>
          </a:xfrm>
          <a:prstGeom prst="rect">
            <a:avLst/>
          </a:prstGeom>
          <a:noFill/>
        </p:spPr>
        <p:txBody>
          <a:bodyPr wrap="square" rtlCol="0">
            <a:spAutoFit/>
          </a:bodyPr>
          <a:lstStyle/>
          <a:p>
            <a:r>
              <a:rPr lang="el-GR" sz="2800" dirty="0">
                <a:solidFill>
                  <a:schemeClr val="accent2">
                    <a:lumMod val="75000"/>
                  </a:schemeClr>
                </a:solidFill>
              </a:rPr>
              <a:t>Δίκτυο 1_Βαγιωνά Αιμιλία</a:t>
            </a:r>
            <a:endParaRPr lang="el-GR" sz="2800" dirty="0"/>
          </a:p>
        </p:txBody>
      </p:sp>
    </p:spTree>
    <p:extLst>
      <p:ext uri="{BB962C8B-B14F-4D97-AF65-F5344CB8AC3E}">
        <p14:creationId xmlns:p14="http://schemas.microsoft.com/office/powerpoint/2010/main" xmlns="" val="3201789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ctrTitle"/>
          </p:nvPr>
        </p:nvSpPr>
        <p:spPr>
          <a:xfrm>
            <a:off x="857224" y="357166"/>
            <a:ext cx="7772400" cy="642942"/>
          </a:xfrm>
        </p:spPr>
        <p:txBody>
          <a:bodyPr>
            <a:normAutofit/>
          </a:bodyPr>
          <a:lstStyle/>
          <a:p>
            <a:pPr algn="l"/>
            <a:r>
              <a:rPr lang="el-GR" sz="3600" dirty="0" smtClean="0">
                <a:solidFill>
                  <a:schemeClr val="accent2">
                    <a:lumMod val="75000"/>
                  </a:schemeClr>
                </a:solidFill>
              </a:rPr>
              <a:t>Δίκτυο1_Τοπούζη Μαντιάνα</a:t>
            </a:r>
            <a:endParaRPr lang="el-GR" sz="3600" dirty="0">
              <a:solidFill>
                <a:schemeClr val="accent2">
                  <a:lumMod val="75000"/>
                </a:schemeClr>
              </a:solidFill>
            </a:endParaRPr>
          </a:p>
        </p:txBody>
      </p:sp>
      <p:sp>
        <p:nvSpPr>
          <p:cNvPr id="3" name="2 - Υπότιτλος"/>
          <p:cNvSpPr>
            <a:spLocks noGrp="1"/>
          </p:cNvSpPr>
          <p:nvPr>
            <p:ph type="subTitle" idx="1"/>
          </p:nvPr>
        </p:nvSpPr>
        <p:spPr>
          <a:xfrm>
            <a:off x="-214346" y="1357298"/>
            <a:ext cx="9144000" cy="642942"/>
          </a:xfrm>
        </p:spPr>
        <p:txBody>
          <a:bodyPr>
            <a:normAutofit/>
          </a:bodyPr>
          <a:lstStyle/>
          <a:p>
            <a:pPr algn="ctr"/>
            <a:r>
              <a:rPr lang="en-US" sz="3200" b="1" dirty="0" smtClean="0"/>
              <a:t>Facebook Mutual Friends</a:t>
            </a:r>
            <a:endParaRPr lang="el-GR" sz="3200" dirty="0"/>
          </a:p>
        </p:txBody>
      </p:sp>
      <p:pic>
        <p:nvPicPr>
          <p:cNvPr id="7" name="6 - Εικόνα" descr="639_big01.jpg"/>
          <p:cNvPicPr>
            <a:picLocks noChangeAspect="1"/>
          </p:cNvPicPr>
          <p:nvPr/>
        </p:nvPicPr>
        <p:blipFill>
          <a:blip r:embed="rId2" cstate="print"/>
          <a:stretch>
            <a:fillRect/>
          </a:stretch>
        </p:blipFill>
        <p:spPr>
          <a:xfrm>
            <a:off x="1071538" y="1928802"/>
            <a:ext cx="5857916" cy="4393438"/>
          </a:xfrm>
          <a:prstGeom prst="rect">
            <a:avLst/>
          </a:prstGeom>
        </p:spPr>
      </p:pic>
    </p:spTree>
    <p:extLst>
      <p:ext uri="{BB962C8B-B14F-4D97-AF65-F5344CB8AC3E}">
        <p14:creationId xmlns:p14="http://schemas.microsoft.com/office/powerpoint/2010/main" xmlns="" val="2719624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 Θέση περιεχομένου"/>
          <p:cNvSpPr>
            <a:spLocks noGrp="1"/>
          </p:cNvSpPr>
          <p:nvPr>
            <p:ph idx="1"/>
          </p:nvPr>
        </p:nvSpPr>
        <p:spPr>
          <a:xfrm>
            <a:off x="457200" y="1285860"/>
            <a:ext cx="8229600" cy="5000660"/>
          </a:xfrm>
        </p:spPr>
        <p:txBody>
          <a:bodyPr>
            <a:normAutofit/>
          </a:bodyPr>
          <a:lstStyle/>
          <a:p>
            <a:r>
              <a:rPr lang="el-GR" sz="2000" dirty="0" smtClean="0"/>
              <a:t>Το δίκτυο που μελετάται, είναι ένα κοινωνικό δίκτυο</a:t>
            </a:r>
          </a:p>
          <a:p>
            <a:r>
              <a:rPr lang="el-GR" sz="2000" dirty="0" smtClean="0"/>
              <a:t>Ο Daniel McLaren έχει δημιουργήσει μια οπτικοποίηση των φίλων του Facebook, χρησιμοποιώντας ένα δικό του εργαλείο που ονομάζεται Constellation. Το εργαλείο αυτό επιτρέπει να δούμε ποιοι από τους φίλους μας γνωρίζουν ο ένας τον άλλον</a:t>
            </a:r>
          </a:p>
          <a:p>
            <a:r>
              <a:rPr lang="el-GR" sz="2000" dirty="0" smtClean="0"/>
              <a:t>Ο φίλος, τον οποίο διαλέγουμε, παρουσιάζεται ως ο επιλεγμένος κόμβος (με έντονα γράμματα) και οι αμοιβαίοι (κοινοί) φίλοι ως πρόσθετοι κόμβοι</a:t>
            </a:r>
          </a:p>
          <a:p>
            <a:r>
              <a:rPr lang="el-GR" sz="2000" dirty="0" smtClean="0"/>
              <a:t>Οι γραμμές </a:t>
            </a:r>
            <a:r>
              <a:rPr lang="en-US" sz="2000" dirty="0" smtClean="0"/>
              <a:t>(</a:t>
            </a:r>
            <a:r>
              <a:rPr lang="el-GR" sz="2000" dirty="0" smtClean="0"/>
              <a:t>ακμές) μεταξύ κόμβων</a:t>
            </a:r>
            <a:r>
              <a:rPr lang="en-US" sz="2000" dirty="0" smtClean="0"/>
              <a:t> </a:t>
            </a:r>
            <a:r>
              <a:rPr lang="el-GR" sz="2000" dirty="0" smtClean="0"/>
              <a:t>αντιπροσωπεύουν τις φιλίες</a:t>
            </a:r>
          </a:p>
          <a:p>
            <a:r>
              <a:rPr lang="el-GR" sz="2000" dirty="0" smtClean="0"/>
              <a:t>Το χρώμα των κύκλων αντιπροσωπεύει το φύλο: το κίτρινο είναι θηλυκό, το μωβ είναι αρσενικό και το γκρι είναι άγνωστο</a:t>
            </a:r>
          </a:p>
          <a:p>
            <a:r>
              <a:rPr lang="el-GR" sz="2000" dirty="0" smtClean="0"/>
              <a:t>Το δίκτυο δεν είναι σταθμισμένο (δε μετράει πόσο φίλος είσαι με κάποιον), δεν είναι διμερές και δεν είναι κατευθυνόμενο</a:t>
            </a:r>
            <a:r>
              <a:rPr lang="el-GR" sz="2000" dirty="0"/>
              <a:t> </a:t>
            </a:r>
            <a:r>
              <a:rPr lang="el-GR" sz="2000" dirty="0" smtClean="0"/>
              <a:t>(αφού στο </a:t>
            </a:r>
            <a:r>
              <a:rPr lang="en-US" sz="2000" dirty="0" smtClean="0"/>
              <a:t>facebook</a:t>
            </a:r>
            <a:r>
              <a:rPr lang="el-GR" sz="2000" dirty="0" smtClean="0"/>
              <a:t> η έννοια ‘φιλία’ είναι αμοιβαία σχέση)</a:t>
            </a:r>
            <a:endParaRPr lang="el-GR" sz="2000" dirty="0"/>
          </a:p>
        </p:txBody>
      </p:sp>
      <p:sp>
        <p:nvSpPr>
          <p:cNvPr id="5" name="4 - TextBox"/>
          <p:cNvSpPr txBox="1"/>
          <p:nvPr/>
        </p:nvSpPr>
        <p:spPr>
          <a:xfrm>
            <a:off x="539552" y="404664"/>
            <a:ext cx="6500858" cy="646331"/>
          </a:xfrm>
          <a:prstGeom prst="rect">
            <a:avLst/>
          </a:prstGeom>
          <a:noFill/>
        </p:spPr>
        <p:txBody>
          <a:bodyPr wrap="square" rtlCol="0">
            <a:spAutoFit/>
          </a:bodyPr>
          <a:lstStyle/>
          <a:p>
            <a:r>
              <a:rPr lang="en-US" sz="3600" dirty="0" smtClean="0">
                <a:solidFill>
                  <a:schemeClr val="accent2">
                    <a:lumMod val="75000"/>
                  </a:schemeClr>
                </a:solidFill>
              </a:rPr>
              <a:t>Facebook Mutual Friends</a:t>
            </a:r>
            <a:endParaRPr lang="el-GR" sz="3600" dirty="0">
              <a:solidFill>
                <a:schemeClr val="accent2">
                  <a:lumMod val="75000"/>
                </a:schemeClr>
              </a:solidFill>
            </a:endParaRPr>
          </a:p>
        </p:txBody>
      </p:sp>
    </p:spTree>
    <p:extLst>
      <p:ext uri="{BB962C8B-B14F-4D97-AF65-F5344CB8AC3E}">
        <p14:creationId xmlns:p14="http://schemas.microsoft.com/office/powerpoint/2010/main" xmlns="" val="324791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609598" y="332656"/>
            <a:ext cx="6347713" cy="596014"/>
          </a:xfrm>
        </p:spPr>
        <p:txBody>
          <a:bodyPr>
            <a:normAutofit/>
          </a:bodyPr>
          <a:lstStyle/>
          <a:p>
            <a:r>
              <a:rPr lang="el-GR" sz="2800" dirty="0" smtClean="0">
                <a:solidFill>
                  <a:schemeClr val="accent2">
                    <a:lumMod val="75000"/>
                  </a:schemeClr>
                </a:solidFill>
              </a:rPr>
              <a:t>Δίκτυο1_Τοπούζη Μαντιάνα</a:t>
            </a:r>
            <a:endParaRPr lang="el-GR" sz="2800" dirty="0">
              <a:solidFill>
                <a:schemeClr val="accent2">
                  <a:lumMod val="75000"/>
                </a:schemeClr>
              </a:solidFill>
            </a:endParaRPr>
          </a:p>
        </p:txBody>
      </p:sp>
      <p:pic>
        <p:nvPicPr>
          <p:cNvPr id="6" name="5 - Θέση περιεχομένου" descr="639_big02.jpg"/>
          <p:cNvPicPr>
            <a:picLocks noGrp="1" noChangeAspect="1"/>
          </p:cNvPicPr>
          <p:nvPr>
            <p:ph idx="1"/>
          </p:nvPr>
        </p:nvPicPr>
        <p:blipFill>
          <a:blip r:embed="rId2" cstate="print"/>
          <a:stretch>
            <a:fillRect/>
          </a:stretch>
        </p:blipFill>
        <p:spPr>
          <a:xfrm>
            <a:off x="3081300" y="1142984"/>
            <a:ext cx="6062700" cy="4547026"/>
          </a:xfrm>
        </p:spPr>
      </p:pic>
      <p:sp>
        <p:nvSpPr>
          <p:cNvPr id="4" name="3 - TextBox"/>
          <p:cNvSpPr txBox="1"/>
          <p:nvPr/>
        </p:nvSpPr>
        <p:spPr>
          <a:xfrm>
            <a:off x="214282" y="1857364"/>
            <a:ext cx="3071802" cy="3139321"/>
          </a:xfrm>
          <a:prstGeom prst="rect">
            <a:avLst/>
          </a:prstGeom>
          <a:noFill/>
        </p:spPr>
        <p:txBody>
          <a:bodyPr wrap="square" rtlCol="0">
            <a:spAutoFit/>
          </a:bodyPr>
          <a:lstStyle/>
          <a:p>
            <a:pPr>
              <a:buFont typeface="Arial" pitchFamily="34" charset="0"/>
              <a:buChar char="•"/>
            </a:pPr>
            <a:r>
              <a:rPr lang="el-GR" sz="2000" dirty="0" smtClean="0">
                <a:solidFill>
                  <a:schemeClr val="accent1">
                    <a:lumMod val="75000"/>
                  </a:schemeClr>
                </a:solidFill>
              </a:rPr>
              <a:t>Κορυφές: κοινοί φίλοι</a:t>
            </a:r>
          </a:p>
          <a:p>
            <a:endParaRPr lang="el-GR" sz="2000" dirty="0" smtClean="0">
              <a:solidFill>
                <a:schemeClr val="accent1">
                  <a:lumMod val="75000"/>
                </a:schemeClr>
              </a:solidFill>
            </a:endParaRPr>
          </a:p>
          <a:p>
            <a:pPr>
              <a:buFont typeface="Arial" pitchFamily="34" charset="0"/>
              <a:buChar char="•"/>
            </a:pPr>
            <a:r>
              <a:rPr lang="el-GR" sz="2000" dirty="0" smtClean="0">
                <a:solidFill>
                  <a:schemeClr val="accent1">
                    <a:lumMod val="75000"/>
                  </a:schemeClr>
                </a:solidFill>
              </a:rPr>
              <a:t>Ακμές: ύπαρξη φιλίας </a:t>
            </a:r>
          </a:p>
          <a:p>
            <a:pPr>
              <a:buFont typeface="Arial" pitchFamily="34" charset="0"/>
              <a:buChar char="•"/>
            </a:pPr>
            <a:endParaRPr lang="el-GR" sz="2000" dirty="0" smtClean="0">
              <a:solidFill>
                <a:schemeClr val="accent1">
                  <a:lumMod val="75000"/>
                </a:schemeClr>
              </a:solidFill>
            </a:endParaRPr>
          </a:p>
          <a:p>
            <a:pPr>
              <a:buFont typeface="Arial" pitchFamily="34" charset="0"/>
              <a:buChar char="•"/>
            </a:pPr>
            <a:r>
              <a:rPr lang="el-GR" sz="2000" dirty="0" smtClean="0">
                <a:solidFill>
                  <a:schemeClr val="accent1">
                    <a:lumMod val="75000"/>
                  </a:schemeClr>
                </a:solidFill>
              </a:rPr>
              <a:t>Μη διμερές</a:t>
            </a:r>
          </a:p>
          <a:p>
            <a:pPr>
              <a:buFont typeface="Arial" pitchFamily="34" charset="0"/>
              <a:buChar char="•"/>
            </a:pPr>
            <a:endParaRPr lang="el-GR" sz="2000" dirty="0" smtClean="0">
              <a:solidFill>
                <a:schemeClr val="accent1">
                  <a:lumMod val="75000"/>
                </a:schemeClr>
              </a:solidFill>
            </a:endParaRPr>
          </a:p>
          <a:p>
            <a:pPr>
              <a:buFont typeface="Arial" pitchFamily="34" charset="0"/>
              <a:buChar char="•"/>
            </a:pPr>
            <a:r>
              <a:rPr lang="el-GR" sz="2000" dirty="0" smtClean="0">
                <a:solidFill>
                  <a:schemeClr val="accent1">
                    <a:lumMod val="75000"/>
                  </a:schemeClr>
                </a:solidFill>
              </a:rPr>
              <a:t>Μη σταθμισμένο</a:t>
            </a:r>
          </a:p>
          <a:p>
            <a:pPr>
              <a:buFont typeface="Arial" pitchFamily="34" charset="0"/>
              <a:buChar char="•"/>
            </a:pPr>
            <a:endParaRPr lang="el-GR" sz="2000" dirty="0" smtClean="0">
              <a:solidFill>
                <a:schemeClr val="accent1">
                  <a:lumMod val="75000"/>
                </a:schemeClr>
              </a:solidFill>
            </a:endParaRPr>
          </a:p>
          <a:p>
            <a:pPr>
              <a:buFont typeface="Arial" pitchFamily="34" charset="0"/>
              <a:buChar char="•"/>
            </a:pPr>
            <a:r>
              <a:rPr lang="el-GR" sz="2000" dirty="0" smtClean="0">
                <a:solidFill>
                  <a:schemeClr val="accent1">
                    <a:lumMod val="75000"/>
                  </a:schemeClr>
                </a:solidFill>
              </a:rPr>
              <a:t>Μη κατευθυνόμενο</a:t>
            </a:r>
          </a:p>
          <a:p>
            <a:endParaRPr lang="el-GR" dirty="0" smtClean="0"/>
          </a:p>
        </p:txBody>
      </p:sp>
      <p:sp>
        <p:nvSpPr>
          <p:cNvPr id="5" name="4 - TextBox"/>
          <p:cNvSpPr txBox="1"/>
          <p:nvPr/>
        </p:nvSpPr>
        <p:spPr>
          <a:xfrm>
            <a:off x="571472" y="6000768"/>
            <a:ext cx="3857652" cy="646331"/>
          </a:xfrm>
          <a:prstGeom prst="rect">
            <a:avLst/>
          </a:prstGeom>
          <a:noFill/>
        </p:spPr>
        <p:txBody>
          <a:bodyPr wrap="square" rtlCol="0">
            <a:spAutoFit/>
          </a:bodyPr>
          <a:lstStyle/>
          <a:p>
            <a:r>
              <a:rPr lang="en-US" dirty="0" smtClean="0"/>
              <a:t>URL:</a:t>
            </a:r>
            <a:br>
              <a:rPr lang="en-US" dirty="0" smtClean="0"/>
            </a:br>
            <a:r>
              <a:rPr lang="en-US" u="sng" dirty="0" smtClean="0">
                <a:hlinkClick r:id="rId3"/>
              </a:rPr>
              <a:t>http://danielmclaren.net/node/77</a:t>
            </a:r>
            <a:endParaRPr lang="el-GR" dirty="0"/>
          </a:p>
        </p:txBody>
      </p:sp>
    </p:spTree>
    <p:extLst>
      <p:ext uri="{BB962C8B-B14F-4D97-AF65-F5344CB8AC3E}">
        <p14:creationId xmlns:p14="http://schemas.microsoft.com/office/powerpoint/2010/main" xmlns="" val="1970696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l-GR" dirty="0" smtClean="0">
                <a:solidFill>
                  <a:schemeClr val="accent2">
                    <a:lumMod val="75000"/>
                  </a:schemeClr>
                </a:solidFill>
              </a:rPr>
              <a:t>Δίκτυο 2 - </a:t>
            </a:r>
            <a:r>
              <a:rPr lang="en-US" dirty="0" err="1" smtClean="0">
                <a:solidFill>
                  <a:schemeClr val="accent2">
                    <a:lumMod val="75000"/>
                  </a:schemeClr>
                </a:solidFill>
              </a:rPr>
              <a:t>CA_GrQc</a:t>
            </a:r>
            <a:r>
              <a:rPr lang="en-US" dirty="0" smtClean="0">
                <a:solidFill>
                  <a:schemeClr val="accent2">
                    <a:lumMod val="75000"/>
                  </a:schemeClr>
                </a:solidFill>
              </a:rPr>
              <a:t>-Stanford</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429288"/>
          </a:xfrm>
        </p:spPr>
        <p:txBody>
          <a:bodyPr>
            <a:normAutofit/>
          </a:bodyPr>
          <a:lstStyle/>
          <a:p>
            <a:pPr algn="just"/>
            <a:r>
              <a:rPr lang="el-GR" dirty="0" smtClean="0"/>
              <a:t>Το δίκτυο </a:t>
            </a:r>
            <a:r>
              <a:rPr lang="en-US" dirty="0" smtClean="0"/>
              <a:t>General </a:t>
            </a:r>
            <a:r>
              <a:rPr lang="en-US" dirty="0"/>
              <a:t>Relativity and Quantum </a:t>
            </a:r>
            <a:r>
              <a:rPr lang="en-US" dirty="0" smtClean="0"/>
              <a:t>Cosmology</a:t>
            </a:r>
            <a:r>
              <a:rPr lang="el-GR" dirty="0" smtClean="0"/>
              <a:t> είναι ένα δίκτυο συνεργασίας επιστημόνων στον τομέα της Γενικής Σχετικότητας και Κβαντικής Κοσμολογίας</a:t>
            </a:r>
          </a:p>
          <a:p>
            <a:pPr algn="just"/>
            <a:r>
              <a:rPr lang="el-GR" dirty="0" smtClean="0"/>
              <a:t>Κάθε κορυφή του αναπαριστά έναν επιστήμονα και το δίκτυο απαρτίζεται συνολικά από 5242 κορυφές</a:t>
            </a:r>
          </a:p>
          <a:p>
            <a:pPr algn="just"/>
            <a:r>
              <a:rPr lang="el-GR" dirty="0" smtClean="0"/>
              <a:t>Αν ο επιστήμονας Α έχει συνδημοσιεύσει μια εργασία με τον Β, το δίκτυο δημιουργεί μια μη κατευθυνόμενη ακμή ανάμεσα στους κόμβους Α και Β</a:t>
            </a:r>
          </a:p>
          <a:p>
            <a:pPr algn="just"/>
            <a:r>
              <a:rPr lang="el-GR" dirty="0" smtClean="0"/>
              <a:t>Αν μια δημοσίευση έχει συγγραφεί από</a:t>
            </a:r>
            <a:r>
              <a:rPr lang="en-US" dirty="0"/>
              <a:t> </a:t>
            </a:r>
            <a:r>
              <a:rPr lang="en-US" i="1" dirty="0" smtClean="0"/>
              <a:t>k</a:t>
            </a:r>
            <a:r>
              <a:rPr lang="el-GR" i="1" dirty="0" smtClean="0"/>
              <a:t> </a:t>
            </a:r>
            <a:r>
              <a:rPr lang="el-GR" dirty="0" smtClean="0"/>
              <a:t>επιστήμονες,</a:t>
            </a:r>
            <a:r>
              <a:rPr lang="el-GR" i="1" dirty="0" smtClean="0"/>
              <a:t> </a:t>
            </a:r>
            <a:r>
              <a:rPr lang="el-GR" dirty="0" smtClean="0"/>
              <a:t>τότε δημιουργείται ένα πλήρως συνδεδεμένο υπογράφημα</a:t>
            </a:r>
            <a:r>
              <a:rPr lang="en-US" dirty="0"/>
              <a:t> k </a:t>
            </a:r>
            <a:r>
              <a:rPr lang="el-GR" dirty="0" smtClean="0"/>
              <a:t>κορυφών</a:t>
            </a:r>
          </a:p>
          <a:p>
            <a:pPr algn="just"/>
            <a:r>
              <a:rPr lang="el-GR" dirty="0" smtClean="0"/>
              <a:t>Συνολικά υπάρχουν 14.496 ακμές στο δίκτυο, χωρίς να διευκρινίζεται σε πόσες δημοσιεύσεις αυτές αντιστοιχούν</a:t>
            </a:r>
            <a:endParaRPr lang="el-G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374828"/>
            <a:ext cx="8229600" cy="439718"/>
          </a:xfrm>
        </p:spPr>
        <p:txBody>
          <a:bodyPr>
            <a:normAutofit fontScale="90000"/>
          </a:bodyPr>
          <a:lstStyle/>
          <a:p>
            <a:r>
              <a:rPr lang="el-GR" dirty="0" smtClean="0">
                <a:solidFill>
                  <a:schemeClr val="accent2">
                    <a:lumMod val="75000"/>
                  </a:schemeClr>
                </a:solidFill>
              </a:rPr>
              <a:t>Μια πρώτη ματία στο δίκτυο</a:t>
            </a:r>
            <a:endParaRPr lang="el-GR" dirty="0">
              <a:solidFill>
                <a:schemeClr val="accent2">
                  <a:lumMod val="75000"/>
                </a:schemeClr>
              </a:solidFill>
            </a:endParaRPr>
          </a:p>
        </p:txBody>
      </p:sp>
      <p:sp>
        <p:nvSpPr>
          <p:cNvPr id="3" name="Content Placeholder 2"/>
          <p:cNvSpPr>
            <a:spLocks noGrp="1"/>
          </p:cNvSpPr>
          <p:nvPr>
            <p:ph idx="1"/>
          </p:nvPr>
        </p:nvSpPr>
        <p:spPr/>
        <p:txBody>
          <a:bodyPr>
            <a:normAutofit/>
          </a:bodyPr>
          <a:lstStyle/>
          <a:p>
            <a:pPr marL="0" indent="0">
              <a:buNone/>
            </a:pPr>
            <a:r>
              <a:rPr lang="el-GR" sz="1800" dirty="0" smtClean="0"/>
              <a:t>Μια πρώτη γραφική αναπαράσταση του δικτύου.</a:t>
            </a:r>
          </a:p>
          <a:p>
            <a:pPr marL="0" indent="0">
              <a:buNone/>
            </a:pPr>
            <a:r>
              <a:rPr lang="el-GR" sz="1800" dirty="0" smtClean="0"/>
              <a:t>Η εύρεση των συντεταγμένων έγινε με τον αλγόριθμο </a:t>
            </a:r>
            <a:r>
              <a:rPr lang="en-US" sz="1800" dirty="0" err="1" smtClean="0"/>
              <a:t>layout_with_graphopt</a:t>
            </a:r>
            <a:endParaRPr lang="en-US" sz="1800" dirty="0" smtClean="0"/>
          </a:p>
          <a:p>
            <a:pPr marL="0" indent="0">
              <a:buNone/>
            </a:pPr>
            <a:r>
              <a:rPr lang="el-GR" sz="1800" dirty="0" smtClean="0"/>
              <a:t>καθώς ήταν ο αλγόριθμος που κατάφερε να δώσει ένα πιο καθαρό γραφημά δεδομένου του μεγέθους του δικτύου.</a:t>
            </a:r>
            <a:endParaRPr lang="el-GR" sz="1800" dirty="0"/>
          </a:p>
        </p:txBody>
      </p:sp>
      <p:pic>
        <p:nvPicPr>
          <p:cNvPr id="1026" name="Picture 2" descr="C:\Users\xx\Desktop\Δίκτυο 2\γραφηματα\ΤοΑρχικοΔικτυο.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76400" y="1696581"/>
            <a:ext cx="5791200" cy="5746750"/>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xx\Desktop\Δίκτυο 2\γραφηματα\ΑρχικόΔίκτυοZoom.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5999" y="2617486"/>
            <a:ext cx="9054901" cy="396044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2843808" y="1049517"/>
            <a:ext cx="4113505" cy="400110"/>
          </a:xfrm>
          <a:prstGeom prst="rect">
            <a:avLst/>
          </a:prstGeom>
          <a:noFill/>
        </p:spPr>
        <p:txBody>
          <a:bodyPr wrap="square" rtlCol="0">
            <a:spAutoFit/>
          </a:bodyPr>
          <a:lstStyle/>
          <a:p>
            <a:r>
              <a:rPr lang="en-US" sz="2000" dirty="0" smtClean="0"/>
              <a:t>Zoom in </a:t>
            </a:r>
            <a:r>
              <a:rPr lang="el-GR" sz="2000" dirty="0" smtClean="0"/>
              <a:t>στο πάνω μέρος του </a:t>
            </a:r>
            <a:r>
              <a:rPr lang="en-US" sz="2000" dirty="0" smtClean="0"/>
              <a:t>plot</a:t>
            </a:r>
            <a:r>
              <a:rPr lang="el-GR" sz="2000" dirty="0" smtClean="0"/>
              <a:t> </a:t>
            </a:r>
            <a:r>
              <a:rPr lang="en-US" sz="2000" dirty="0" smtClean="0"/>
              <a:t>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Effect transition="in" filter="box(in)">
                                      <p:cBhvr>
                                        <p:cTn id="1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654032"/>
          </a:xfrm>
        </p:spPr>
        <p:txBody>
          <a:bodyPr>
            <a:normAutofit/>
          </a:bodyPr>
          <a:lstStyle/>
          <a:p>
            <a:r>
              <a:rPr lang="en-US" dirty="0" smtClean="0">
                <a:solidFill>
                  <a:schemeClr val="accent2">
                    <a:lumMod val="75000"/>
                  </a:schemeClr>
                </a:solidFill>
              </a:rPr>
              <a:t> </a:t>
            </a:r>
            <a:r>
              <a:rPr lang="el-GR" dirty="0" smtClean="0">
                <a:solidFill>
                  <a:schemeClr val="accent2">
                    <a:lumMod val="75000"/>
                  </a:schemeClr>
                </a:solidFill>
              </a:rPr>
              <a:t>Συνιστώσες</a:t>
            </a:r>
            <a:endParaRPr lang="en-US" dirty="0">
              <a:solidFill>
                <a:schemeClr val="accent2">
                  <a:lumMod val="75000"/>
                </a:schemeClr>
              </a:solidFill>
            </a:endParaRPr>
          </a:p>
        </p:txBody>
      </p:sp>
      <p:sp>
        <p:nvSpPr>
          <p:cNvPr id="3" name="Content Placeholder 2"/>
          <p:cNvSpPr>
            <a:spLocks noGrp="1"/>
          </p:cNvSpPr>
          <p:nvPr>
            <p:ph idx="1"/>
          </p:nvPr>
        </p:nvSpPr>
        <p:spPr/>
        <p:txBody>
          <a:bodyPr>
            <a:normAutofit/>
          </a:bodyPr>
          <a:lstStyle/>
          <a:p>
            <a:pPr marL="0" indent="0">
              <a:buNone/>
            </a:pPr>
            <a:endParaRPr lang="el-GR" sz="1800" dirty="0" smtClean="0"/>
          </a:p>
          <a:p>
            <a:pPr marL="0" indent="0">
              <a:buNone/>
            </a:pPr>
            <a:r>
              <a:rPr lang="el-GR" sz="1800" dirty="0" smtClean="0"/>
              <a:t>Το δίκτυο δεν είναι συνδετικό, δηλαδή υπάρχουν επιστήμονες που είτε δημοσίευσαν μόνοι τους, είτε υπάρχουν ομάδες επιστημόνων που συνεργάζονται μεταξύ τους, αλλά όχι με την κύρια κοινότητα.</a:t>
            </a:r>
            <a:r>
              <a:rPr lang="en-US" sz="1800" dirty="0" smtClean="0"/>
              <a:t>                                                                                                 </a:t>
            </a:r>
            <a:r>
              <a:rPr lang="el-GR" sz="1800" dirty="0" smtClean="0"/>
              <a:t>Το </a:t>
            </a:r>
            <a:r>
              <a:rPr lang="el-GR" sz="1800" dirty="0"/>
              <a:t>δίκτυο αποτελείται απο 355 </a:t>
            </a:r>
            <a:r>
              <a:rPr lang="el-GR" sz="1800" dirty="0" smtClean="0"/>
              <a:t>συνιστώσες, δηλαδή 355 ομάδες επιστημόνων.</a:t>
            </a:r>
          </a:p>
          <a:p>
            <a:pPr marL="0" indent="0">
              <a:buNone/>
            </a:pPr>
            <a:endParaRPr lang="el-GR" sz="1800" dirty="0"/>
          </a:p>
          <a:p>
            <a:pPr marL="0" indent="0">
              <a:buNone/>
            </a:pPr>
            <a:r>
              <a:rPr lang="el-GR" sz="1800" dirty="0"/>
              <a:t>Η μεγαλύτερη τέτοια ομάδα περιλαμβάνει 4158 κορυφές του </a:t>
            </a:r>
            <a:r>
              <a:rPr lang="el-GR" sz="1800" dirty="0" smtClean="0"/>
              <a:t>δικτύου που αποτελούν το 79,93% του δικτύου. </a:t>
            </a:r>
            <a:r>
              <a:rPr lang="en-US" sz="1800" dirty="0" smtClean="0"/>
              <a:t>                                                                                                                  </a:t>
            </a:r>
            <a:r>
              <a:rPr lang="el-GR" sz="1800" dirty="0" smtClean="0"/>
              <a:t>Ενώ η αμέσως επόμενη αποτελείται από μόλις 14 κορυφές (0,26%). </a:t>
            </a:r>
            <a:endParaRPr lang="el-GR" sz="1800" dirty="0"/>
          </a:p>
        </p:txBody>
      </p:sp>
      <p:pic>
        <p:nvPicPr>
          <p:cNvPr id="2051" name="Picture 3" descr="C:\Users\xx\Desktop\Δίκτυο 2\γραφηματα\ΣυνιστώσεςColorbar.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5246" y="654032"/>
            <a:ext cx="8496300" cy="6142038"/>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C:\Users\xx\Desktop\Δίκτυο 2\γραφηματα\ΗγιγάντιαΣυνιστώσα.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787" t="4258" r="2372" b="3287"/>
          <a:stretch/>
        </p:blipFill>
        <p:spPr bwMode="auto">
          <a:xfrm>
            <a:off x="1115616" y="654032"/>
            <a:ext cx="7264400" cy="58998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3953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xEl>
                                              <p:pRg st="1" end="1"/>
                                            </p:txEl>
                                          </p:spTgt>
                                        </p:tgtEl>
                                      </p:cBhvr>
                                    </p:animEffect>
                                    <p:set>
                                      <p:cBhvr>
                                        <p:cTn id="21" dur="1" fill="hold">
                                          <p:stCondLst>
                                            <p:cond delay="499"/>
                                          </p:stCondLst>
                                        </p:cTn>
                                        <p:tgtEl>
                                          <p:spTgt spid="3">
                                            <p:txEl>
                                              <p:pRg st="1" end="1"/>
                                            </p:txEl>
                                          </p:spTgt>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3" end="3"/>
                                            </p:txEl>
                                          </p:spTgt>
                                        </p:tgtEl>
                                      </p:cBhvr>
                                    </p:animEffect>
                                    <p:set>
                                      <p:cBhvr>
                                        <p:cTn id="24" dur="1" fill="hold">
                                          <p:stCondLst>
                                            <p:cond delay="499"/>
                                          </p:stCondLst>
                                        </p:cTn>
                                        <p:tgtEl>
                                          <p:spTgt spid="3">
                                            <p:txEl>
                                              <p:pRg st="3" end="3"/>
                                            </p:txEl>
                                          </p:spTgt>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fade">
                                      <p:cBhvr>
                                        <p:cTn id="27" dur="500"/>
                                        <p:tgtEl>
                                          <p:spTgt spid="20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fade">
                                      <p:cBhvr>
                                        <p:cTn id="3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l-GR" dirty="0" smtClean="0">
                <a:solidFill>
                  <a:schemeClr val="accent2">
                    <a:lumMod val="75000"/>
                  </a:schemeClr>
                </a:solidFill>
              </a:rPr>
              <a:t>Δίκτυο1-Κοφτερού Μαρία</a:t>
            </a:r>
            <a:endParaRPr lang="el-GR" dirty="0">
              <a:solidFill>
                <a:schemeClr val="accent2">
                  <a:lumMod val="75000"/>
                </a:schemeClr>
              </a:solidFill>
            </a:endParaRPr>
          </a:p>
        </p:txBody>
      </p:sp>
      <p:sp>
        <p:nvSpPr>
          <p:cNvPr id="3" name="Content Placeholder 2"/>
          <p:cNvSpPr>
            <a:spLocks noGrp="1"/>
          </p:cNvSpPr>
          <p:nvPr>
            <p:ph idx="1"/>
          </p:nvPr>
        </p:nvSpPr>
        <p:spPr>
          <a:xfrm>
            <a:off x="457200" y="857232"/>
            <a:ext cx="8229600" cy="5268931"/>
          </a:xfrm>
        </p:spPr>
        <p:txBody>
          <a:bodyPr/>
          <a:lstStyle/>
          <a:p>
            <a:pPr>
              <a:buNone/>
            </a:pPr>
            <a:endParaRPr lang="el-GR" dirty="0"/>
          </a:p>
        </p:txBody>
      </p:sp>
      <p:pic>
        <p:nvPicPr>
          <p:cNvPr id="4" name="Picture 3" descr="journal.pone.0004803.g005.png"/>
          <p:cNvPicPr>
            <a:picLocks noChangeAspect="1"/>
          </p:cNvPicPr>
          <p:nvPr/>
        </p:nvPicPr>
        <p:blipFill>
          <a:blip r:embed="rId2" cstate="print"/>
          <a:stretch>
            <a:fillRect/>
          </a:stretch>
        </p:blipFill>
        <p:spPr>
          <a:xfrm>
            <a:off x="3218310" y="1142984"/>
            <a:ext cx="5671397" cy="5397019"/>
          </a:xfrm>
          <a:prstGeom prst="rect">
            <a:avLst/>
          </a:prstGeom>
        </p:spPr>
      </p:pic>
      <p:sp>
        <p:nvSpPr>
          <p:cNvPr id="5" name="TextBox 4"/>
          <p:cNvSpPr txBox="1"/>
          <p:nvPr/>
        </p:nvSpPr>
        <p:spPr>
          <a:xfrm>
            <a:off x="0" y="1357298"/>
            <a:ext cx="4071966" cy="830997"/>
          </a:xfrm>
          <a:prstGeom prst="rect">
            <a:avLst/>
          </a:prstGeom>
          <a:noFill/>
        </p:spPr>
        <p:txBody>
          <a:bodyPr wrap="square" rtlCol="0">
            <a:spAutoFit/>
          </a:bodyPr>
          <a:lstStyle/>
          <a:p>
            <a:r>
              <a:rPr lang="en-US" sz="2400" dirty="0" smtClean="0">
                <a:solidFill>
                  <a:schemeClr val="accent2">
                    <a:lumMod val="75000"/>
                  </a:schemeClr>
                </a:solidFill>
              </a:rPr>
              <a:t>Map of Science</a:t>
            </a:r>
            <a:endParaRPr lang="el-GR" sz="2400" dirty="0" smtClean="0">
              <a:solidFill>
                <a:schemeClr val="accent2">
                  <a:lumMod val="75000"/>
                </a:schemeClr>
              </a:solidFill>
            </a:endParaRPr>
          </a:p>
          <a:p>
            <a:r>
              <a:rPr lang="en-US" sz="2400" dirty="0" smtClean="0">
                <a:solidFill>
                  <a:schemeClr val="accent2">
                    <a:lumMod val="75000"/>
                  </a:schemeClr>
                </a:solidFill>
              </a:rPr>
              <a:t>Based on Clickstreams</a:t>
            </a:r>
            <a:endParaRPr lang="el-GR" sz="2400" dirty="0">
              <a:solidFill>
                <a:schemeClr val="accent2">
                  <a:lumMod val="75000"/>
                </a:schemeClr>
              </a:solidFill>
            </a:endParaRPr>
          </a:p>
        </p:txBody>
      </p:sp>
      <p:sp>
        <p:nvSpPr>
          <p:cNvPr id="6" name="TextBox 5"/>
          <p:cNvSpPr txBox="1"/>
          <p:nvPr/>
        </p:nvSpPr>
        <p:spPr>
          <a:xfrm>
            <a:off x="214282" y="3357562"/>
            <a:ext cx="3000396" cy="1938992"/>
          </a:xfrm>
          <a:prstGeom prst="rect">
            <a:avLst/>
          </a:prstGeom>
          <a:noFill/>
        </p:spPr>
        <p:txBody>
          <a:bodyPr wrap="square" rtlCol="0">
            <a:spAutoFit/>
          </a:bodyPr>
          <a:lstStyle/>
          <a:p>
            <a:r>
              <a:rPr lang="el-GR" sz="2000" u="sng" dirty="0" smtClean="0"/>
              <a:t>Μελέτη και κατασκευή του δικτύου:</a:t>
            </a:r>
            <a:r>
              <a:rPr lang="en-US" sz="2000" dirty="0" smtClean="0"/>
              <a:t>http://journals.plos.org/plosone/article?id=10.1371/journal.pone.0004803</a:t>
            </a:r>
            <a:endParaRPr lang="el-GR"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582594"/>
          </a:xfrm>
        </p:spPr>
        <p:txBody>
          <a:bodyPr>
            <a:normAutofit fontScale="90000"/>
          </a:bodyPr>
          <a:lstStyle/>
          <a:p>
            <a:r>
              <a:rPr lang="el-GR" dirty="0" smtClean="0">
                <a:solidFill>
                  <a:schemeClr val="accent2">
                    <a:lumMod val="75000"/>
                  </a:schemeClr>
                </a:solidFill>
              </a:rPr>
              <a:t>Κατανομές Συνιστωσών</a:t>
            </a:r>
            <a:endParaRPr lang="el-GR" dirty="0">
              <a:solidFill>
                <a:schemeClr val="accent2">
                  <a:lumMod val="75000"/>
                </a:schemeClr>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l-GR" sz="1800" dirty="0" smtClean="0"/>
              <a:t>Παρατηρώντας την κατανομή του μεγέθους των συνιστωσών βλέπουμε οτι αυτή έχει πολύ μεγάλη λοξότητα.</a:t>
            </a:r>
          </a:p>
          <a:p>
            <a:pPr marL="0" indent="0">
              <a:buNone/>
            </a:pPr>
            <a:r>
              <a:rPr lang="en-US" sz="1800" dirty="0" smtClean="0"/>
              <a:t> </a:t>
            </a:r>
            <a:endParaRPr lang="el-GR" sz="1800" dirty="0" smtClean="0"/>
          </a:p>
          <a:p>
            <a:pPr marL="0" indent="0">
              <a:buNone/>
            </a:pPr>
            <a:endParaRPr lang="el-GR" sz="1800" dirty="0"/>
          </a:p>
          <a:p>
            <a:pPr marL="0" indent="0">
              <a:buNone/>
            </a:pPr>
            <a:endParaRPr lang="el-GR" sz="1800" dirty="0" smtClean="0"/>
          </a:p>
          <a:p>
            <a:pPr marL="0" indent="0">
              <a:buNone/>
            </a:pPr>
            <a:r>
              <a:rPr lang="el-GR" sz="1800" dirty="0" smtClean="0"/>
              <a:t>Βρίσκοντας τη κατανομή και κοιτώντας τη γραφικά μοιάζει να είναι δυναμοκατανομή, πράγμα που αποδεικνύεται και με τους κατάλληλους ελέγχους.</a:t>
            </a:r>
          </a:p>
          <a:p>
            <a:pPr marL="0" indent="0">
              <a:buNone/>
            </a:pPr>
            <a:r>
              <a:rPr lang="el-GR" sz="1800" dirty="0" smtClean="0"/>
              <a:t>Στο πρώτα γράφημα είναι η κατανομή σε κανονικούς και λογαριθμικούς άξονες καθώς και η αθροιστική κατανομή σε λογαριθμικούς άξονες.</a:t>
            </a:r>
          </a:p>
          <a:p>
            <a:pPr marL="0" indent="0">
              <a:buNone/>
            </a:pPr>
            <a:r>
              <a:rPr lang="el-GR" sz="1800" dirty="0" smtClean="0"/>
              <a:t>Στο δεύτερο προστίθενται και οι εκτιμήσεις για </a:t>
            </a:r>
            <a:r>
              <a:rPr lang="en-US" sz="1800" dirty="0" smtClean="0"/>
              <a:t>power law </a:t>
            </a:r>
            <a:r>
              <a:rPr lang="el-GR" sz="1800" dirty="0" smtClean="0"/>
              <a:t>κατανομή.</a:t>
            </a:r>
          </a:p>
          <a:p>
            <a:pPr marL="0" indent="0">
              <a:buNone/>
            </a:pPr>
            <a:endParaRPr lang="el-GR" sz="1800" dirty="0" smtClean="0"/>
          </a:p>
        </p:txBody>
      </p:sp>
      <p:graphicFrame>
        <p:nvGraphicFramePr>
          <p:cNvPr id="5" name="Table 4"/>
          <p:cNvGraphicFramePr>
            <a:graphicFrameLocks noGrp="1"/>
          </p:cNvGraphicFramePr>
          <p:nvPr>
            <p:extLst>
              <p:ext uri="{D42A27DB-BD31-4B8C-83A1-F6EECF244321}">
                <p14:modId xmlns:p14="http://schemas.microsoft.com/office/powerpoint/2010/main" xmlns="" val="1333859635"/>
              </p:ext>
            </p:extLst>
          </p:nvPr>
        </p:nvGraphicFramePr>
        <p:xfrm>
          <a:off x="1115616" y="2708920"/>
          <a:ext cx="6096000" cy="7416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pPr algn="ctr"/>
                      <a:r>
                        <a:rPr lang="en-US" sz="1800" dirty="0" smtClean="0"/>
                        <a:t> Min. </a:t>
                      </a:r>
                      <a:endParaRPr lang="en-US" dirty="0"/>
                    </a:p>
                  </a:txBody>
                  <a:tcPr/>
                </a:tc>
                <a:tc>
                  <a:txBody>
                    <a:bodyPr/>
                    <a:lstStyle/>
                    <a:p>
                      <a:pPr algn="ctr"/>
                      <a:r>
                        <a:rPr lang="en-US" sz="1800" dirty="0" smtClean="0"/>
                        <a:t>1st Qu.</a:t>
                      </a:r>
                      <a:endParaRPr lang="en-US" dirty="0"/>
                    </a:p>
                  </a:txBody>
                  <a:tcPr/>
                </a:tc>
                <a:tc>
                  <a:txBody>
                    <a:bodyPr/>
                    <a:lstStyle/>
                    <a:p>
                      <a:pPr algn="ctr"/>
                      <a:r>
                        <a:rPr lang="en-US" sz="1800" dirty="0" smtClean="0"/>
                        <a:t>Median</a:t>
                      </a:r>
                      <a:endParaRPr lang="en-US" dirty="0"/>
                    </a:p>
                  </a:txBody>
                  <a:tcPr/>
                </a:tc>
                <a:tc>
                  <a:txBody>
                    <a:bodyPr/>
                    <a:lstStyle/>
                    <a:p>
                      <a:pPr algn="ctr"/>
                      <a:r>
                        <a:rPr lang="en-US" sz="1800" dirty="0" smtClean="0"/>
                        <a:t>Mean</a:t>
                      </a:r>
                      <a:endParaRPr lang="en-US" dirty="0"/>
                    </a:p>
                  </a:txBody>
                  <a:tcPr/>
                </a:tc>
                <a:tc>
                  <a:txBody>
                    <a:bodyPr/>
                    <a:lstStyle/>
                    <a:p>
                      <a:pPr algn="ctr"/>
                      <a:r>
                        <a:rPr lang="en-US" sz="1800" dirty="0" smtClean="0"/>
                        <a:t>3rd Qu. </a:t>
                      </a:r>
                      <a:endParaRPr lang="en-US" dirty="0"/>
                    </a:p>
                  </a:txBody>
                  <a:tcPr/>
                </a:tc>
                <a:tc>
                  <a:txBody>
                    <a:bodyPr/>
                    <a:lstStyle/>
                    <a:p>
                      <a:pPr algn="ctr"/>
                      <a:r>
                        <a:rPr lang="en-US" sz="1800" dirty="0" smtClean="0"/>
                        <a:t>Max.</a:t>
                      </a:r>
                      <a:endParaRPr lang="en-US" dirty="0"/>
                    </a:p>
                  </a:txBody>
                  <a:tcPr/>
                </a:tc>
              </a:tr>
              <a:tr h="370840">
                <a:tc>
                  <a:txBody>
                    <a:bodyPr/>
                    <a:lstStyle/>
                    <a:p>
                      <a:pPr algn="ctr"/>
                      <a:r>
                        <a:rPr lang="el-GR" dirty="0" smtClean="0"/>
                        <a:t>1.00</a:t>
                      </a:r>
                      <a:endParaRPr lang="en-US" dirty="0"/>
                    </a:p>
                  </a:txBody>
                  <a:tcPr/>
                </a:tc>
                <a:tc>
                  <a:txBody>
                    <a:bodyPr/>
                    <a:lstStyle/>
                    <a:p>
                      <a:pPr algn="ctr"/>
                      <a:r>
                        <a:rPr lang="el-GR" dirty="0" smtClean="0"/>
                        <a:t>2.00</a:t>
                      </a:r>
                      <a:endParaRPr lang="en-US" dirty="0"/>
                    </a:p>
                  </a:txBody>
                  <a:tcPr/>
                </a:tc>
                <a:tc>
                  <a:txBody>
                    <a:bodyPr/>
                    <a:lstStyle/>
                    <a:p>
                      <a:pPr algn="ctr"/>
                      <a:r>
                        <a:rPr lang="el-GR" dirty="0" smtClean="0"/>
                        <a:t>2.00</a:t>
                      </a:r>
                      <a:endParaRPr lang="en-US" dirty="0"/>
                    </a:p>
                  </a:txBody>
                  <a:tcPr/>
                </a:tc>
                <a:tc>
                  <a:txBody>
                    <a:bodyPr/>
                    <a:lstStyle/>
                    <a:p>
                      <a:pPr algn="ctr"/>
                      <a:r>
                        <a:rPr lang="el-GR" dirty="0" smtClean="0"/>
                        <a:t>14.77</a:t>
                      </a:r>
                      <a:endParaRPr lang="en-US" dirty="0"/>
                    </a:p>
                  </a:txBody>
                  <a:tcPr/>
                </a:tc>
                <a:tc>
                  <a:txBody>
                    <a:bodyPr/>
                    <a:lstStyle/>
                    <a:p>
                      <a:pPr algn="ctr"/>
                      <a:r>
                        <a:rPr lang="el-GR" dirty="0" smtClean="0"/>
                        <a:t>3.00</a:t>
                      </a:r>
                      <a:endParaRPr lang="en-US" dirty="0"/>
                    </a:p>
                  </a:txBody>
                  <a:tcPr/>
                </a:tc>
                <a:tc>
                  <a:txBody>
                    <a:bodyPr/>
                    <a:lstStyle/>
                    <a:p>
                      <a:pPr algn="ctr"/>
                      <a:r>
                        <a:rPr lang="el-GR" dirty="0" smtClean="0"/>
                        <a:t>4158.00</a:t>
                      </a:r>
                      <a:endParaRPr lang="en-US" dirty="0"/>
                    </a:p>
                  </a:txBody>
                  <a:tcPr/>
                </a:tc>
              </a:tr>
            </a:tbl>
          </a:graphicData>
        </a:graphic>
      </p:graphicFrame>
      <p:pic>
        <p:nvPicPr>
          <p:cNvPr id="3074" name="Picture 2" descr="C:\Users\xx\Desktop\Δίκτυο 2\γραφηματα\ΔιαγράμματαΚατανομήςΣυνιστοσών.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2231" y="1916832"/>
            <a:ext cx="8999537" cy="45720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descr="C:\Users\xx\Desktop\Δίκτυο 2\γραφηματα\ΔιαγράμματαΚατανομήςΣυνιστοσώνΜεΕκτιμησηPowerLaw.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8559" y="1801113"/>
            <a:ext cx="8933209" cy="45997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9560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2879" y="548680"/>
            <a:ext cx="8229600" cy="368280"/>
          </a:xfrm>
        </p:spPr>
        <p:txBody>
          <a:bodyPr>
            <a:normAutofit fontScale="90000"/>
          </a:bodyPr>
          <a:lstStyle/>
          <a:p>
            <a:r>
              <a:rPr lang="el-GR" dirty="0" smtClean="0">
                <a:solidFill>
                  <a:schemeClr val="accent2">
                    <a:lumMod val="75000"/>
                  </a:schemeClr>
                </a:solidFill>
              </a:rPr>
              <a:t>Κατανομές Βαθμών</a:t>
            </a:r>
            <a:endParaRPr lang="el-GR" dirty="0">
              <a:solidFill>
                <a:schemeClr val="accent2">
                  <a:lumMod val="75000"/>
                </a:schemeClr>
              </a:solidFill>
            </a:endParaRPr>
          </a:p>
        </p:txBody>
      </p:sp>
      <p:sp>
        <p:nvSpPr>
          <p:cNvPr id="3" name="Content Placeholder 2"/>
          <p:cNvSpPr>
            <a:spLocks noGrp="1"/>
          </p:cNvSpPr>
          <p:nvPr>
            <p:ph idx="1"/>
          </p:nvPr>
        </p:nvSpPr>
        <p:spPr>
          <a:xfrm>
            <a:off x="457200" y="1628800"/>
            <a:ext cx="6347714" cy="3880773"/>
          </a:xfrm>
        </p:spPr>
        <p:txBody>
          <a:bodyPr>
            <a:normAutofit fontScale="92500" lnSpcReduction="20000"/>
          </a:bodyPr>
          <a:lstStyle/>
          <a:p>
            <a:pPr marL="0" indent="0">
              <a:buNone/>
            </a:pPr>
            <a:r>
              <a:rPr lang="el-GR" sz="1800" dirty="0" smtClean="0"/>
              <a:t>Στα δίκτυα επιπλέον μας ενδιαφέρουν οι κατανομές των βαθμών, καθώς διαφορετικές κατανομές υποδεικνύουν συγκεκριμένες δομές.</a:t>
            </a:r>
            <a:endParaRPr lang="en-US" sz="1800" dirty="0" smtClean="0"/>
          </a:p>
          <a:p>
            <a:pPr marL="0" indent="0">
              <a:buNone/>
            </a:pPr>
            <a:r>
              <a:rPr lang="el-GR" sz="1800" dirty="0" smtClean="0"/>
              <a:t>Ο μεγαλύτερος βαθμός είναι 81, δηλαδή υπάρχει επιστήμονας που έχει συνεργαστεί με 81 διαφορετικά άτομα.</a:t>
            </a:r>
          </a:p>
          <a:p>
            <a:pPr marL="0" indent="0">
              <a:buNone/>
            </a:pPr>
            <a:r>
              <a:rPr lang="el-GR" sz="1800" dirty="0" smtClean="0"/>
              <a:t>Η κατανομή των βαθμών παρουσιάζει και αυτή λοξότητα.</a:t>
            </a:r>
          </a:p>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l-GR" sz="1800" dirty="0" smtClean="0"/>
              <a:t>Έγιναν έλεγχοι για </a:t>
            </a:r>
            <a:r>
              <a:rPr lang="en-US" sz="1800" dirty="0" smtClean="0"/>
              <a:t>power law, </a:t>
            </a:r>
            <a:r>
              <a:rPr lang="en-US" sz="1800" dirty="0" err="1" smtClean="0"/>
              <a:t>poisson</a:t>
            </a:r>
            <a:r>
              <a:rPr lang="en-US" sz="1800" dirty="0" smtClean="0"/>
              <a:t> </a:t>
            </a:r>
            <a:r>
              <a:rPr lang="el-GR" sz="1800" dirty="0" smtClean="0"/>
              <a:t>και </a:t>
            </a:r>
            <a:r>
              <a:rPr lang="en-US" sz="1800" dirty="0" smtClean="0"/>
              <a:t>lognormal</a:t>
            </a:r>
            <a:r>
              <a:rPr lang="el-GR" sz="1800" dirty="0" smtClean="0"/>
              <a:t> αλλά κανένας από αυτόυς δεν επιβεβαίωσε κάποια από τις παραπάνω υποθέσεις αφού δεν προέκυπταν σημαντικά </a:t>
            </a:r>
            <a:r>
              <a:rPr lang="en-US" sz="1800" dirty="0" err="1" smtClean="0"/>
              <a:t>p_values</a:t>
            </a:r>
            <a:r>
              <a:rPr lang="en-US" sz="1800" dirty="0" smtClean="0"/>
              <a:t> </a:t>
            </a:r>
            <a:r>
              <a:rPr lang="el-GR" sz="1800" dirty="0" smtClean="0"/>
              <a:t>.</a:t>
            </a: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xmlns="" val="2372740428"/>
              </p:ext>
            </p:extLst>
          </p:nvPr>
        </p:nvGraphicFramePr>
        <p:xfrm>
          <a:off x="583057" y="3368422"/>
          <a:ext cx="6096000" cy="7416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r>
                        <a:rPr lang="en-US" dirty="0" smtClean="0"/>
                        <a:t>Min.</a:t>
                      </a:r>
                      <a:endParaRPr lang="en-US" dirty="0"/>
                    </a:p>
                  </a:txBody>
                  <a:tcPr/>
                </a:tc>
                <a:tc>
                  <a:txBody>
                    <a:bodyPr/>
                    <a:lstStyle/>
                    <a:p>
                      <a:r>
                        <a:rPr lang="en-US" dirty="0" smtClean="0"/>
                        <a:t>1</a:t>
                      </a:r>
                      <a:r>
                        <a:rPr lang="en-US" baseline="30000" dirty="0" smtClean="0"/>
                        <a:t>st</a:t>
                      </a:r>
                      <a:r>
                        <a:rPr lang="en-US" dirty="0" smtClean="0"/>
                        <a:t> Qu.</a:t>
                      </a:r>
                      <a:endParaRPr lang="en-US" dirty="0"/>
                    </a:p>
                  </a:txBody>
                  <a:tcPr/>
                </a:tc>
                <a:tc>
                  <a:txBody>
                    <a:bodyPr/>
                    <a:lstStyle/>
                    <a:p>
                      <a:r>
                        <a:rPr lang="en-US" dirty="0" smtClean="0"/>
                        <a:t>Median</a:t>
                      </a:r>
                      <a:endParaRPr lang="en-US" dirty="0"/>
                    </a:p>
                  </a:txBody>
                  <a:tcPr/>
                </a:tc>
                <a:tc>
                  <a:txBody>
                    <a:bodyPr/>
                    <a:lstStyle/>
                    <a:p>
                      <a:r>
                        <a:rPr lang="en-US" dirty="0" smtClean="0"/>
                        <a:t>Mean</a:t>
                      </a:r>
                      <a:endParaRPr lang="en-US" dirty="0"/>
                    </a:p>
                  </a:txBody>
                  <a:tcPr/>
                </a:tc>
                <a:tc>
                  <a:txBody>
                    <a:bodyPr/>
                    <a:lstStyle/>
                    <a:p>
                      <a:r>
                        <a:rPr lang="en-US" dirty="0" smtClean="0"/>
                        <a:t>3</a:t>
                      </a:r>
                      <a:r>
                        <a:rPr lang="en-US" baseline="30000" dirty="0" smtClean="0"/>
                        <a:t>rd</a:t>
                      </a:r>
                      <a:r>
                        <a:rPr lang="en-US" dirty="0" smtClean="0"/>
                        <a:t> Qu.</a:t>
                      </a:r>
                      <a:endParaRPr lang="en-US" dirty="0"/>
                    </a:p>
                  </a:txBody>
                  <a:tcPr/>
                </a:tc>
                <a:tc>
                  <a:txBody>
                    <a:bodyPr/>
                    <a:lstStyle/>
                    <a:p>
                      <a:r>
                        <a:rPr lang="en-US" dirty="0" smtClean="0"/>
                        <a:t>Max.</a:t>
                      </a:r>
                    </a:p>
                  </a:txBody>
                  <a:tcPr/>
                </a:tc>
              </a:tr>
              <a:tr h="370840">
                <a:tc>
                  <a:txBody>
                    <a:bodyPr/>
                    <a:lstStyle/>
                    <a:p>
                      <a:r>
                        <a:rPr lang="en-US" dirty="0" smtClean="0"/>
                        <a:t>0.000</a:t>
                      </a:r>
                      <a:endParaRPr lang="en-US" dirty="0"/>
                    </a:p>
                  </a:txBody>
                  <a:tcPr/>
                </a:tc>
                <a:tc>
                  <a:txBody>
                    <a:bodyPr/>
                    <a:lstStyle/>
                    <a:p>
                      <a:r>
                        <a:rPr lang="en-US" dirty="0" smtClean="0"/>
                        <a:t>2.000</a:t>
                      </a:r>
                      <a:endParaRPr lang="en-US" dirty="0"/>
                    </a:p>
                  </a:txBody>
                  <a:tcPr/>
                </a:tc>
                <a:tc>
                  <a:txBody>
                    <a:bodyPr/>
                    <a:lstStyle/>
                    <a:p>
                      <a:r>
                        <a:rPr lang="en-US" dirty="0" smtClean="0"/>
                        <a:t>3.000</a:t>
                      </a:r>
                      <a:endParaRPr lang="en-US" dirty="0"/>
                    </a:p>
                  </a:txBody>
                  <a:tcPr/>
                </a:tc>
                <a:tc>
                  <a:txBody>
                    <a:bodyPr/>
                    <a:lstStyle/>
                    <a:p>
                      <a:r>
                        <a:rPr lang="en-US" dirty="0" smtClean="0"/>
                        <a:t>5.526</a:t>
                      </a:r>
                      <a:endParaRPr lang="en-US" dirty="0"/>
                    </a:p>
                  </a:txBody>
                  <a:tcPr/>
                </a:tc>
                <a:tc>
                  <a:txBody>
                    <a:bodyPr/>
                    <a:lstStyle/>
                    <a:p>
                      <a:r>
                        <a:rPr lang="en-US" dirty="0" smtClean="0"/>
                        <a:t>6.000</a:t>
                      </a:r>
                      <a:endParaRPr lang="en-US" dirty="0"/>
                    </a:p>
                  </a:txBody>
                  <a:tcPr/>
                </a:tc>
                <a:tc>
                  <a:txBody>
                    <a:bodyPr/>
                    <a:lstStyle/>
                    <a:p>
                      <a:r>
                        <a:rPr lang="en-US" dirty="0" smtClean="0"/>
                        <a:t>81.000</a:t>
                      </a:r>
                      <a:endParaRPr lang="en-US" dirty="0"/>
                    </a:p>
                  </a:txBody>
                  <a:tcPr/>
                </a:tc>
              </a:tr>
            </a:tbl>
          </a:graphicData>
        </a:graphic>
      </p:graphicFrame>
      <p:pic>
        <p:nvPicPr>
          <p:cNvPr id="4098" name="Picture 2" descr="C:\Users\xx\Desktop\Δίκτυο 2\γραφηματα\ΔιαγράμματαΚατανομήςΒαθμών.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1340768"/>
            <a:ext cx="7689850" cy="52276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6236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5" presetClass="entr" presetSubtype="1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checkerboard(across)">
                                      <p:cBhvr>
                                        <p:cTn id="1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Διάμετρος και Αποστάσεις</a:t>
            </a:r>
            <a:endParaRPr lang="el-GR" dirty="0">
              <a:solidFill>
                <a:schemeClr val="accent2">
                  <a:lumMod val="75000"/>
                </a:schemeClr>
              </a:solidFill>
            </a:endParaRPr>
          </a:p>
        </p:txBody>
      </p:sp>
      <p:sp>
        <p:nvSpPr>
          <p:cNvPr id="3" name="Content Placeholder 2"/>
          <p:cNvSpPr>
            <a:spLocks noGrp="1"/>
          </p:cNvSpPr>
          <p:nvPr>
            <p:ph idx="1"/>
          </p:nvPr>
        </p:nvSpPr>
        <p:spPr>
          <a:xfrm>
            <a:off x="323528" y="1457123"/>
            <a:ext cx="6347714" cy="3880773"/>
          </a:xfrm>
        </p:spPr>
        <p:txBody>
          <a:bodyPr>
            <a:normAutofit lnSpcReduction="10000"/>
          </a:bodyPr>
          <a:lstStyle/>
          <a:p>
            <a:pPr marL="0" indent="0">
              <a:buNone/>
            </a:pPr>
            <a:r>
              <a:rPr lang="el-GR" sz="1800" dirty="0" smtClean="0"/>
              <a:t>Διάμετρο </a:t>
            </a:r>
            <a:r>
              <a:rPr lang="el-GR" sz="1800" dirty="0"/>
              <a:t>ενός δικτύου </a:t>
            </a:r>
            <a:r>
              <a:rPr lang="el-GR" sz="1800" dirty="0" smtClean="0"/>
              <a:t>ονομάζουμε τη μεγαλύτερη </a:t>
            </a:r>
            <a:r>
              <a:rPr lang="el-GR" sz="1800" dirty="0"/>
              <a:t>από τις αποστάσεις </a:t>
            </a:r>
            <a:r>
              <a:rPr lang="el-GR" sz="1800" dirty="0" smtClean="0"/>
              <a:t>του. Πρακτικά </a:t>
            </a:r>
            <a:r>
              <a:rPr lang="el-GR" sz="1800" dirty="0"/>
              <a:t>πρόκειται για την κοντινότερη απόσταση μεταξύ των δύο πιο </a:t>
            </a:r>
            <a:r>
              <a:rPr lang="el-GR" sz="1800" dirty="0" smtClean="0"/>
              <a:t>απομακρυσμένων </a:t>
            </a:r>
            <a:r>
              <a:rPr lang="el-GR" sz="1800" dirty="0"/>
              <a:t>κορυφών του </a:t>
            </a:r>
            <a:r>
              <a:rPr lang="el-GR" sz="1800" dirty="0" smtClean="0"/>
              <a:t>δικτύου.</a:t>
            </a:r>
          </a:p>
          <a:p>
            <a:pPr marL="0" indent="0">
              <a:buNone/>
            </a:pPr>
            <a:r>
              <a:rPr lang="el-GR" sz="1800" dirty="0" smtClean="0"/>
              <a:t>Τόσο η διάμετρος, όσο και η μέση απόσταση βρέθηκαν για ολόκληρο το δίκτυο και για τη γιγάντια συνιστώσα.</a:t>
            </a:r>
          </a:p>
          <a:p>
            <a:pPr marL="0" indent="0">
              <a:buNone/>
            </a:pPr>
            <a:r>
              <a:rPr lang="el-GR" sz="1800" dirty="0" smtClean="0"/>
              <a:t>Η διάμετρος και στις δύο περιπτώσεις ήταν 17, ενώ η μέση απόσταση περίπου 6,05.</a:t>
            </a:r>
          </a:p>
          <a:p>
            <a:pPr marL="0" indent="0">
              <a:buNone/>
            </a:pPr>
            <a:r>
              <a:rPr lang="el-GR" sz="1800" dirty="0" smtClean="0"/>
              <a:t>Τέλος παρατίθεται ένα διάγραμμα του πλήθους των διαδρομών που μπορούν να γίνουν ανάλογα με το επιτρεπτό πλήθος βημάτων.</a:t>
            </a:r>
            <a:r>
              <a:rPr lang="en-US" sz="1800" dirty="0"/>
              <a:t> </a:t>
            </a:r>
            <a:r>
              <a:rPr lang="en-US" sz="1800" dirty="0" smtClean="0"/>
              <a:t>      </a:t>
            </a:r>
            <a:endParaRPr lang="el-GR" dirty="0"/>
          </a:p>
          <a:p>
            <a:pPr marL="0" indent="0">
              <a:buNone/>
            </a:pPr>
            <a:r>
              <a:rPr lang="el-GR" sz="1800" dirty="0" smtClean="0"/>
              <a:t>Ακολουθούν την κανονική κατανομή </a:t>
            </a:r>
            <a:r>
              <a:rPr lang="en-US" sz="1800" dirty="0" smtClean="0"/>
              <a:t>N(508376</a:t>
            </a:r>
            <a:r>
              <a:rPr lang="el-GR" sz="1800" dirty="0" smtClean="0"/>
              <a:t>, </a:t>
            </a:r>
            <a:r>
              <a:rPr lang="en-US" sz="1800" dirty="0" smtClean="0"/>
              <a:t>774004</a:t>
            </a:r>
            <a:r>
              <a:rPr lang="el-GR" sz="1800" dirty="0" smtClean="0"/>
              <a:t>)</a:t>
            </a:r>
            <a:endParaRPr lang="el-GR" sz="1800" dirty="0"/>
          </a:p>
        </p:txBody>
      </p:sp>
      <p:pic>
        <p:nvPicPr>
          <p:cNvPr id="5122" name="Picture 2" descr="C:\Users\xx\Desktop\Δίκτυο 2\γραφηματα\DistancePaths.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504" y="1196752"/>
            <a:ext cx="7509818" cy="55713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4997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22"/>
                                        </p:tgtEl>
                                        <p:attrNameLst>
                                          <p:attrName>style.visibility</p:attrName>
                                        </p:attrNameLst>
                                      </p:cBhvr>
                                      <p:to>
                                        <p:strVal val="visible"/>
                                      </p:to>
                                    </p:set>
                                    <p:animEffect transition="in" filter="fade">
                                      <p:cBhvr>
                                        <p:cTn id="3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332656"/>
            <a:ext cx="8229600" cy="1143000"/>
          </a:xfrm>
        </p:spPr>
        <p:txBody>
          <a:bodyPr>
            <a:normAutofit fontScale="90000"/>
          </a:bodyPr>
          <a:lstStyle/>
          <a:p>
            <a:r>
              <a:rPr lang="el-GR" dirty="0" smtClean="0">
                <a:solidFill>
                  <a:schemeClr val="accent2">
                    <a:lumMod val="75000"/>
                  </a:schemeClr>
                </a:solidFill>
              </a:rPr>
              <a:t>Συντελεστές σύμπλεξης, </a:t>
            </a:r>
            <a:br>
              <a:rPr lang="el-GR" dirty="0" smtClean="0">
                <a:solidFill>
                  <a:schemeClr val="accent2">
                    <a:lumMod val="75000"/>
                  </a:schemeClr>
                </a:solidFill>
              </a:rPr>
            </a:br>
            <a:r>
              <a:rPr lang="el-GR" dirty="0" smtClean="0">
                <a:solidFill>
                  <a:schemeClr val="accent2">
                    <a:lumMod val="75000"/>
                  </a:schemeClr>
                </a:solidFill>
              </a:rPr>
              <a:t>Μεταβατικότητα, Ιεραρχική δομή</a:t>
            </a:r>
            <a:endParaRPr lang="el-GR" dirty="0">
              <a:solidFill>
                <a:schemeClr val="accent2">
                  <a:lumMod val="75000"/>
                </a:schemeClr>
              </a:solidFill>
            </a:endParaRPr>
          </a:p>
        </p:txBody>
      </p:sp>
      <p:sp>
        <p:nvSpPr>
          <p:cNvPr id="3" name="Content Placeholder 2"/>
          <p:cNvSpPr>
            <a:spLocks noGrp="1"/>
          </p:cNvSpPr>
          <p:nvPr>
            <p:ph idx="1"/>
          </p:nvPr>
        </p:nvSpPr>
        <p:spPr>
          <a:xfrm>
            <a:off x="192306" y="1479549"/>
            <a:ext cx="6347714" cy="3880773"/>
          </a:xfrm>
        </p:spPr>
        <p:txBody>
          <a:bodyPr>
            <a:noAutofit/>
          </a:bodyPr>
          <a:lstStyle/>
          <a:p>
            <a:pPr marL="0" indent="0">
              <a:buNone/>
            </a:pPr>
            <a:r>
              <a:rPr lang="el-GR" u="sng" dirty="0" smtClean="0"/>
              <a:t>Συντελεστής </a:t>
            </a:r>
            <a:r>
              <a:rPr lang="el-GR" u="sng" dirty="0"/>
              <a:t>σύμπλεξης</a:t>
            </a:r>
            <a:r>
              <a:rPr lang="el-GR" dirty="0"/>
              <a:t> (clustering coefficient) </a:t>
            </a:r>
            <a:r>
              <a:rPr lang="el-GR" dirty="0" smtClean="0"/>
              <a:t>μιας </a:t>
            </a:r>
            <a:r>
              <a:rPr lang="el-GR" dirty="0"/>
              <a:t>κορυφής i είναι ένα μέτρο που υπολογίζει κατά </a:t>
            </a:r>
            <a:r>
              <a:rPr lang="el-GR" dirty="0" smtClean="0"/>
              <a:t>πόσον </a:t>
            </a:r>
            <a:r>
              <a:rPr lang="el-GR" dirty="0"/>
              <a:t>οι γείτονες αυτής της κορυφής απέχουν από το να αποτελούν "κλίκα".</a:t>
            </a:r>
          </a:p>
          <a:p>
            <a:pPr marL="0" indent="0">
              <a:buNone/>
            </a:pPr>
            <a:r>
              <a:rPr lang="el-GR" dirty="0" smtClean="0"/>
              <a:t>Ορίζεται </a:t>
            </a:r>
            <a:r>
              <a:rPr lang="el-GR" dirty="0"/>
              <a:t>βάσει της σχέσης</a:t>
            </a:r>
            <a:r>
              <a:rPr lang="el-GR" dirty="0" smtClean="0"/>
              <a:t>: </a:t>
            </a:r>
            <a:r>
              <a:rPr lang="el-GR" dirty="0"/>
              <a:t>c(i)=τ(i)/</a:t>
            </a:r>
            <a:r>
              <a:rPr lang="el-GR" dirty="0" smtClean="0"/>
              <a:t>ρ(i) ,                                                                             όπου </a:t>
            </a:r>
            <a:r>
              <a:rPr lang="el-GR" dirty="0"/>
              <a:t>τ(i)= το πλήθος των τριγώνων που </a:t>
            </a:r>
            <a:r>
              <a:rPr lang="el-GR" dirty="0" smtClean="0"/>
              <a:t>μια </a:t>
            </a:r>
            <a:r>
              <a:rPr lang="el-GR" dirty="0"/>
              <a:t>κορυφή τους είναι το </a:t>
            </a:r>
            <a:r>
              <a:rPr lang="el-GR" dirty="0" smtClean="0"/>
              <a:t>i και </a:t>
            </a:r>
            <a:r>
              <a:rPr lang="el-GR" dirty="0"/>
              <a:t>ρ(i)= το πλήθος των τριάδων με </a:t>
            </a:r>
            <a:r>
              <a:rPr lang="el-GR" dirty="0" smtClean="0"/>
              <a:t>μια κορυφή, </a:t>
            </a:r>
            <a:r>
              <a:rPr lang="el-GR" dirty="0"/>
              <a:t>το </a:t>
            </a:r>
            <a:r>
              <a:rPr lang="el-GR" dirty="0" smtClean="0"/>
              <a:t>i πεδίο </a:t>
            </a:r>
            <a:r>
              <a:rPr lang="el-GR" dirty="0"/>
              <a:t>τιμών του c(i) είναι το [0,1]</a:t>
            </a:r>
          </a:p>
          <a:p>
            <a:pPr marL="0" indent="0">
              <a:buNone/>
            </a:pPr>
            <a:r>
              <a:rPr lang="el-GR" dirty="0" smtClean="0"/>
              <a:t>0 </a:t>
            </a:r>
            <a:r>
              <a:rPr lang="el-GR" dirty="0"/>
              <a:t>είναι "αστέρι" ==&gt; τότε οι γείτονες της κορυφής i </a:t>
            </a:r>
            <a:r>
              <a:rPr lang="el-GR" dirty="0" smtClean="0"/>
              <a:t>σχηματίζουν </a:t>
            </a:r>
            <a:r>
              <a:rPr lang="el-GR" dirty="0"/>
              <a:t>ένα </a:t>
            </a:r>
            <a:r>
              <a:rPr lang="el-GR" dirty="0" smtClean="0"/>
              <a:t>πλήρως </a:t>
            </a:r>
            <a:r>
              <a:rPr lang="el-GR" dirty="0" err="1" smtClean="0"/>
              <a:t>ασυνδετικό</a:t>
            </a:r>
            <a:r>
              <a:rPr lang="el-GR" dirty="0" smtClean="0"/>
              <a:t> δίκτυο</a:t>
            </a:r>
          </a:p>
          <a:p>
            <a:pPr marL="0" indent="0">
              <a:buNone/>
            </a:pPr>
            <a:r>
              <a:rPr lang="el-GR" dirty="0" smtClean="0"/>
              <a:t>                                                                                      	  1 όταν </a:t>
            </a:r>
            <a:r>
              <a:rPr lang="el-GR" dirty="0"/>
              <a:t>το δίκτυο είναι </a:t>
            </a:r>
            <a:r>
              <a:rPr lang="en-US" dirty="0" smtClean="0"/>
              <a:t>“</a:t>
            </a:r>
            <a:r>
              <a:rPr lang="el-GR" dirty="0" smtClean="0"/>
              <a:t>κλίκα</a:t>
            </a:r>
            <a:r>
              <a:rPr lang="en-US" dirty="0" smtClean="0"/>
              <a:t>”</a:t>
            </a:r>
            <a:r>
              <a:rPr lang="el-GR" dirty="0" smtClean="0"/>
              <a:t> </a:t>
            </a:r>
            <a:r>
              <a:rPr lang="el-GR" dirty="0"/>
              <a:t>==&gt; οι γείτονες του i σχηματίζουν ένα πλήρες </a:t>
            </a:r>
            <a:r>
              <a:rPr lang="el-GR" dirty="0" smtClean="0"/>
              <a:t>γράφημα</a:t>
            </a:r>
          </a:p>
          <a:p>
            <a:pPr marL="0" indent="0">
              <a:buNone/>
            </a:pPr>
            <a:endParaRPr lang="el-GR" dirty="0"/>
          </a:p>
          <a:p>
            <a:pPr marL="0" indent="0">
              <a:buNone/>
            </a:pPr>
            <a:r>
              <a:rPr lang="el-GR" dirty="0" smtClean="0"/>
              <a:t>Για </a:t>
            </a:r>
            <a:r>
              <a:rPr lang="el-GR" dirty="0"/>
              <a:t>το δίκτυο πρόκυψε </a:t>
            </a:r>
            <a:r>
              <a:rPr lang="el-GR" dirty="0" smtClean="0"/>
              <a:t>μια </a:t>
            </a:r>
            <a:r>
              <a:rPr lang="el-GR" dirty="0"/>
              <a:t>μέση τιμή </a:t>
            </a:r>
            <a:r>
              <a:rPr lang="el-GR" dirty="0" smtClean="0"/>
              <a:t>0.5296358</a:t>
            </a:r>
            <a:endParaRPr lang="en-US" dirty="0"/>
          </a:p>
        </p:txBody>
      </p:sp>
    </p:spTree>
    <p:extLst>
      <p:ext uri="{BB962C8B-B14F-4D97-AF65-F5344CB8AC3E}">
        <p14:creationId xmlns:p14="http://schemas.microsoft.com/office/powerpoint/2010/main" xmlns="" val="4271155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308000"/>
            <a:ext cx="6347713" cy="1320800"/>
          </a:xfrm>
        </p:spPr>
        <p:txBody>
          <a:bodyPr>
            <a:normAutofit fontScale="90000"/>
          </a:bodyPr>
          <a:lstStyle/>
          <a:p>
            <a:r>
              <a:rPr lang="el-GR" dirty="0" smtClean="0">
                <a:solidFill>
                  <a:schemeClr val="accent2">
                    <a:lumMod val="75000"/>
                  </a:schemeClr>
                </a:solidFill>
              </a:rPr>
              <a:t>Συντελεστές σύμπλεξης, Μεταβατικότητα, Ιεραρχική δομή</a:t>
            </a:r>
            <a:endParaRPr lang="el-GR" dirty="0">
              <a:solidFill>
                <a:schemeClr val="accent2">
                  <a:lumMod val="75000"/>
                </a:schemeClr>
              </a:solidFill>
            </a:endParaRPr>
          </a:p>
        </p:txBody>
      </p:sp>
      <p:sp>
        <p:nvSpPr>
          <p:cNvPr id="3" name="Content Placeholder 2"/>
          <p:cNvSpPr>
            <a:spLocks noGrp="1"/>
          </p:cNvSpPr>
          <p:nvPr>
            <p:ph idx="1"/>
          </p:nvPr>
        </p:nvSpPr>
        <p:spPr>
          <a:xfrm>
            <a:off x="251520" y="1412776"/>
            <a:ext cx="6347714" cy="3880773"/>
          </a:xfrm>
        </p:spPr>
        <p:txBody>
          <a:bodyPr>
            <a:noAutofit/>
          </a:bodyPr>
          <a:lstStyle/>
          <a:p>
            <a:pPr marL="0" indent="0">
              <a:buNone/>
            </a:pPr>
            <a:endParaRPr lang="el-GR" dirty="0" smtClean="0"/>
          </a:p>
          <a:p>
            <a:pPr marL="0" indent="0">
              <a:buNone/>
            </a:pPr>
            <a:r>
              <a:rPr lang="el-GR" dirty="0" smtClean="0"/>
              <a:t>Ο </a:t>
            </a:r>
            <a:r>
              <a:rPr lang="el-GR" u="sng" dirty="0"/>
              <a:t>συντελεστής μεταβατικότητας</a:t>
            </a:r>
            <a:r>
              <a:rPr lang="el-GR" dirty="0"/>
              <a:t> θα μας δείξει σε </a:t>
            </a:r>
            <a:r>
              <a:rPr lang="el-GR" dirty="0" smtClean="0"/>
              <a:t>ποιο ποσοστό, </a:t>
            </a:r>
            <a:r>
              <a:rPr lang="el-GR" dirty="0"/>
              <a:t>αν ο ν ερευνητής </a:t>
            </a:r>
            <a:r>
              <a:rPr lang="el-GR" dirty="0" smtClean="0"/>
              <a:t>έχει δημοσιεύσει με </a:t>
            </a:r>
            <a:r>
              <a:rPr lang="el-GR" dirty="0"/>
              <a:t>τους ερευνητές κ και μ, οι δύο τελευταίοι έχουν συνεργαστεί και μεταξύ </a:t>
            </a:r>
            <a:r>
              <a:rPr lang="el-GR" dirty="0" smtClean="0"/>
              <a:t>τους </a:t>
            </a:r>
            <a:r>
              <a:rPr lang="el-GR" dirty="0"/>
              <a:t>(αν έχουν </a:t>
            </a:r>
            <a:r>
              <a:rPr lang="el-GR" dirty="0" smtClean="0"/>
              <a:t>συνεργαστεί, </a:t>
            </a:r>
            <a:r>
              <a:rPr lang="el-GR" dirty="0"/>
              <a:t>τότε αποτελούν οι τρεις μαζί μια μεταβατική τριάδα</a:t>
            </a:r>
            <a:r>
              <a:rPr lang="el-GR" dirty="0" smtClean="0"/>
              <a:t>).</a:t>
            </a:r>
          </a:p>
          <a:p>
            <a:pPr marL="0" indent="0">
              <a:buNone/>
            </a:pPr>
            <a:endParaRPr lang="el-GR" dirty="0"/>
          </a:p>
          <a:p>
            <a:pPr marL="0" indent="0">
              <a:buNone/>
            </a:pPr>
            <a:r>
              <a:rPr lang="el-GR" dirty="0" smtClean="0"/>
              <a:t>Ο </a:t>
            </a:r>
            <a:r>
              <a:rPr lang="el-GR" dirty="0"/>
              <a:t>συντελεστής μεταβατικότητας για ένα δίκτυο υπολογίζεται από τον </a:t>
            </a:r>
            <a:r>
              <a:rPr lang="el-GR" dirty="0" smtClean="0"/>
              <a:t>τύπο Τ(G</a:t>
            </a:r>
            <a:r>
              <a:rPr lang="el-GR" dirty="0"/>
              <a:t>)=πλήθος μεταβατικών τριάδων/πλήθος δυνατών συνδετικών </a:t>
            </a:r>
            <a:r>
              <a:rPr lang="el-GR" dirty="0" smtClean="0"/>
              <a:t>τριάδων =3xπλήθος </a:t>
            </a:r>
            <a:r>
              <a:rPr lang="el-GR" dirty="0"/>
              <a:t>τριγώνων του G/πλήθος δυνατών συνδετικών τριάδων του </a:t>
            </a:r>
            <a:r>
              <a:rPr lang="el-GR" dirty="0" smtClean="0"/>
              <a:t>G</a:t>
            </a:r>
          </a:p>
          <a:p>
            <a:pPr marL="0" indent="0">
              <a:buNone/>
            </a:pPr>
            <a:endParaRPr lang="el-GR" dirty="0"/>
          </a:p>
          <a:p>
            <a:pPr marL="0" indent="0">
              <a:buNone/>
            </a:pPr>
            <a:r>
              <a:rPr lang="el-GR" dirty="0"/>
              <a:t>Για το δίκτυο συνεργασίας που </a:t>
            </a:r>
            <a:r>
              <a:rPr lang="el-GR" dirty="0" smtClean="0"/>
              <a:t>μελετάται, </a:t>
            </a:r>
            <a:r>
              <a:rPr lang="el-GR" dirty="0"/>
              <a:t>προέκυψε </a:t>
            </a:r>
            <a:r>
              <a:rPr lang="el-GR" dirty="0" smtClean="0"/>
              <a:t>0.6288945, δηλαδή οι τριάδες του δικτύου τείνουν να είναι μεταβατικές.</a:t>
            </a:r>
            <a:endParaRPr lang="en-US" dirty="0"/>
          </a:p>
        </p:txBody>
      </p:sp>
    </p:spTree>
    <p:extLst>
      <p:ext uri="{BB962C8B-B14F-4D97-AF65-F5344CB8AC3E}">
        <p14:creationId xmlns:p14="http://schemas.microsoft.com/office/powerpoint/2010/main" xmlns="" val="5911114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6908"/>
          </a:xfrm>
        </p:spPr>
        <p:txBody>
          <a:bodyPr>
            <a:normAutofit fontScale="90000"/>
          </a:bodyPr>
          <a:lstStyle/>
          <a:p>
            <a:r>
              <a:rPr lang="el-GR" dirty="0" smtClean="0">
                <a:solidFill>
                  <a:schemeClr val="accent2">
                    <a:lumMod val="75000"/>
                  </a:schemeClr>
                </a:solidFill>
              </a:rPr>
              <a:t>Συντελεστές σύμπλεξης, Μεταβατικότητα, Ιεραρχική δομή</a:t>
            </a:r>
            <a:endParaRPr lang="el-GR" dirty="0">
              <a:solidFill>
                <a:schemeClr val="accent2">
                  <a:lumMod val="75000"/>
                </a:schemeClr>
              </a:solidFill>
            </a:endParaRPr>
          </a:p>
        </p:txBody>
      </p:sp>
      <p:sp>
        <p:nvSpPr>
          <p:cNvPr id="3" name="Content Placeholder 2"/>
          <p:cNvSpPr>
            <a:spLocks noGrp="1"/>
          </p:cNvSpPr>
          <p:nvPr>
            <p:ph idx="1"/>
          </p:nvPr>
        </p:nvSpPr>
        <p:spPr>
          <a:xfrm>
            <a:off x="476283" y="1852483"/>
            <a:ext cx="6347714" cy="3880773"/>
          </a:xfrm>
        </p:spPr>
        <p:txBody>
          <a:bodyPr>
            <a:normAutofit/>
          </a:bodyPr>
          <a:lstStyle/>
          <a:p>
            <a:pPr marL="0" indent="0">
              <a:buNone/>
            </a:pPr>
            <a:r>
              <a:rPr lang="el-GR" dirty="0"/>
              <a:t>Θ</a:t>
            </a:r>
            <a:r>
              <a:rPr lang="el-GR" sz="1800" dirty="0" smtClean="0"/>
              <a:t>έλω </a:t>
            </a:r>
            <a:r>
              <a:rPr lang="el-GR" sz="1800" dirty="0"/>
              <a:t>να ελέγξω αν υπάρχει μία "</a:t>
            </a:r>
            <a:r>
              <a:rPr lang="el-GR" sz="1800" u="sng" dirty="0"/>
              <a:t>ιεραρχική δομή</a:t>
            </a:r>
            <a:r>
              <a:rPr lang="el-GR" sz="1800" dirty="0"/>
              <a:t>" στο δίκτυο της γ.σ. </a:t>
            </a:r>
          </a:p>
          <a:p>
            <a:pPr marL="0" indent="0">
              <a:buNone/>
            </a:pPr>
            <a:r>
              <a:rPr lang="el-GR" sz="1800" dirty="0" smtClean="0"/>
              <a:t>Εμπειρικά: Σε </a:t>
            </a:r>
            <a:r>
              <a:rPr lang="en-US" sz="1800" dirty="0" smtClean="0"/>
              <a:t>log-log plots </a:t>
            </a:r>
            <a:r>
              <a:rPr lang="el-GR" sz="1800" dirty="0" smtClean="0"/>
              <a:t>Αύξηση βαθμού =&gt; </a:t>
            </a:r>
          </a:p>
          <a:p>
            <a:pPr marL="0" indent="0">
              <a:buNone/>
            </a:pPr>
            <a:r>
              <a:rPr lang="el-GR" sz="1800" dirty="0" smtClean="0"/>
              <a:t>Μείωση </a:t>
            </a:r>
            <a:r>
              <a:rPr lang="el-GR" dirty="0" smtClean="0"/>
              <a:t>Συντελεστή </a:t>
            </a:r>
            <a:r>
              <a:rPr lang="el-GR" dirty="0" err="1" smtClean="0"/>
              <a:t>Σύμπλεξης</a:t>
            </a:r>
            <a:r>
              <a:rPr lang="el-GR" dirty="0" smtClean="0"/>
              <a:t> =&gt; </a:t>
            </a:r>
          </a:p>
          <a:p>
            <a:pPr marL="0" indent="0">
              <a:buNone/>
            </a:pPr>
            <a:r>
              <a:rPr lang="el-GR" dirty="0" smtClean="0"/>
              <a:t>Ένδειξη Ιεραρχικής Δομής </a:t>
            </a:r>
            <a:r>
              <a:rPr lang="el-GR" sz="1800" dirty="0" smtClean="0"/>
              <a:t>(ειδικότερα </a:t>
            </a:r>
            <a:r>
              <a:rPr lang="el-GR" sz="1800" dirty="0"/>
              <a:t>όταν η κλίση είναι </a:t>
            </a:r>
            <a:r>
              <a:rPr lang="el-GR" sz="1800" dirty="0" smtClean="0"/>
              <a:t>σχεδόν </a:t>
            </a:r>
            <a:r>
              <a:rPr lang="el-GR" sz="1800" dirty="0"/>
              <a:t>-1</a:t>
            </a:r>
            <a:r>
              <a:rPr lang="el-GR" sz="1800" dirty="0" smtClean="0"/>
              <a:t>)</a:t>
            </a:r>
          </a:p>
          <a:p>
            <a:pPr marL="0" indent="0">
              <a:buNone/>
            </a:pPr>
            <a:r>
              <a:rPr lang="el-GR" dirty="0" smtClean="0"/>
              <a:t>Σ</a:t>
            </a:r>
            <a:r>
              <a:rPr lang="el-GR" sz="1800" dirty="0" smtClean="0"/>
              <a:t>το δίκτυο της γιγάντιας συνιστώσας δεν υπάρχει ιεραρχική σχέση λόγω </a:t>
            </a:r>
            <a:r>
              <a:rPr lang="el-GR" sz="1800" u="sng" dirty="0" smtClean="0"/>
              <a:t>μεγάλης διασποράς τιμών</a:t>
            </a:r>
            <a:r>
              <a:rPr lang="el-GR" dirty="0"/>
              <a:t> </a:t>
            </a:r>
            <a:r>
              <a:rPr lang="el-GR" dirty="0" smtClean="0"/>
              <a:t>=&gt;</a:t>
            </a:r>
          </a:p>
          <a:p>
            <a:pPr marL="0" indent="0">
              <a:buNone/>
            </a:pPr>
            <a:r>
              <a:rPr lang="el-GR" dirty="0" smtClean="0"/>
              <a:t>Κλίση αρκετά μεγαλύτερη του -1</a:t>
            </a:r>
            <a:endParaRPr lang="en-US" sz="1800" dirty="0"/>
          </a:p>
        </p:txBody>
      </p:sp>
      <p:pic>
        <p:nvPicPr>
          <p:cNvPr id="6146" name="Picture 2" descr="C:\Users\xx\Desktop\Δίκτυο 2\γραφηματα\ΟχιΙεραρχικήΔομη.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6113"/>
          <a:stretch/>
        </p:blipFill>
        <p:spPr bwMode="auto">
          <a:xfrm>
            <a:off x="251520" y="1628800"/>
            <a:ext cx="7416824" cy="49637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120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82594"/>
          </a:xfrm>
        </p:spPr>
        <p:txBody>
          <a:bodyPr>
            <a:normAutofit fontScale="90000"/>
          </a:bodyPr>
          <a:lstStyle/>
          <a:p>
            <a:r>
              <a:rPr lang="el-GR" dirty="0" smtClean="0">
                <a:solidFill>
                  <a:schemeClr val="accent2">
                    <a:lumMod val="75000"/>
                  </a:schemeClr>
                </a:solidFill>
              </a:rPr>
              <a:t>Συντελεστές</a:t>
            </a:r>
            <a:r>
              <a:rPr lang="el-GR" dirty="0" smtClean="0"/>
              <a:t> </a:t>
            </a:r>
            <a:r>
              <a:rPr lang="el-GR" dirty="0" smtClean="0">
                <a:solidFill>
                  <a:schemeClr val="accent2">
                    <a:lumMod val="75000"/>
                  </a:schemeClr>
                </a:solidFill>
              </a:rPr>
              <a:t>ομοιότητας</a:t>
            </a:r>
            <a:endParaRPr lang="el-GR" dirty="0">
              <a:solidFill>
                <a:schemeClr val="accent2">
                  <a:lumMod val="75000"/>
                </a:schemeClr>
              </a:solidFill>
            </a:endParaRPr>
          </a:p>
        </p:txBody>
      </p:sp>
      <p:sp>
        <p:nvSpPr>
          <p:cNvPr id="3" name="Content Placeholder 2"/>
          <p:cNvSpPr>
            <a:spLocks noGrp="1"/>
          </p:cNvSpPr>
          <p:nvPr>
            <p:ph idx="1"/>
          </p:nvPr>
        </p:nvSpPr>
        <p:spPr>
          <a:xfrm>
            <a:off x="179512" y="1196752"/>
            <a:ext cx="6347714" cy="3880773"/>
          </a:xfrm>
        </p:spPr>
        <p:txBody>
          <a:bodyPr>
            <a:noAutofit/>
          </a:bodyPr>
          <a:lstStyle/>
          <a:p>
            <a:pPr marL="0" indent="0">
              <a:buNone/>
            </a:pPr>
            <a:r>
              <a:rPr lang="el-GR" dirty="0" smtClean="0"/>
              <a:t>Συντελεστής ομοιότητας </a:t>
            </a:r>
            <a:r>
              <a:rPr lang="el-GR" dirty="0"/>
              <a:t>(ως προς το βαθμό</a:t>
            </a:r>
            <a:r>
              <a:rPr lang="el-GR" dirty="0" smtClean="0"/>
              <a:t>) :=	      ποσοστό κορυφών μεγάλου</a:t>
            </a:r>
            <a:r>
              <a:rPr lang="en-US" dirty="0" smtClean="0"/>
              <a:t> </a:t>
            </a:r>
            <a:r>
              <a:rPr lang="el-GR" dirty="0" smtClean="0"/>
              <a:t>βαθμού </a:t>
            </a:r>
            <a:r>
              <a:rPr lang="el-GR" dirty="0"/>
              <a:t>που συνδέονται με κορυφές όμοιου </a:t>
            </a:r>
            <a:r>
              <a:rPr lang="el-GR" dirty="0" smtClean="0"/>
              <a:t>βαθμού</a:t>
            </a:r>
            <a:r>
              <a:rPr lang="en-US" dirty="0" smtClean="0"/>
              <a:t>. </a:t>
            </a:r>
            <a:endParaRPr lang="el-GR" dirty="0" smtClean="0"/>
          </a:p>
          <a:p>
            <a:pPr marL="0" indent="0">
              <a:buNone/>
            </a:pPr>
            <a:r>
              <a:rPr lang="en-US" dirty="0" smtClean="0"/>
              <a:t>To </a:t>
            </a:r>
            <a:r>
              <a:rPr lang="el-GR" dirty="0" smtClean="0"/>
              <a:t>δίκτυο</a:t>
            </a:r>
            <a:r>
              <a:rPr lang="en-US" dirty="0" smtClean="0"/>
              <a:t> </a:t>
            </a:r>
            <a:r>
              <a:rPr lang="en-US" dirty="0" err="1" smtClean="0"/>
              <a:t>GrQc</a:t>
            </a:r>
            <a:r>
              <a:rPr lang="el-GR" dirty="0" smtClean="0"/>
              <a:t> είναι assortative  αφού ο συντελεστής προκύπτει 0.6593246.</a:t>
            </a:r>
            <a:endParaRPr lang="el-GR" dirty="0"/>
          </a:p>
          <a:p>
            <a:pPr marL="0" indent="0">
              <a:buNone/>
            </a:pPr>
            <a:r>
              <a:rPr lang="el-GR" dirty="0" smtClean="0"/>
              <a:t>ANND (</a:t>
            </a:r>
            <a:r>
              <a:rPr lang="el-GR" dirty="0" err="1" smtClean="0"/>
              <a:t>Αverage</a:t>
            </a:r>
            <a:r>
              <a:rPr lang="el-GR" dirty="0" smtClean="0"/>
              <a:t> </a:t>
            </a:r>
            <a:r>
              <a:rPr lang="el-GR" dirty="0" err="1"/>
              <a:t>Ν</a:t>
            </a:r>
            <a:r>
              <a:rPr lang="el-GR" dirty="0" err="1" smtClean="0"/>
              <a:t>earest</a:t>
            </a:r>
            <a:r>
              <a:rPr lang="el-GR" dirty="0" smtClean="0"/>
              <a:t> </a:t>
            </a:r>
            <a:r>
              <a:rPr lang="el-GR" dirty="0" err="1"/>
              <a:t>Ν</a:t>
            </a:r>
            <a:r>
              <a:rPr lang="el-GR" dirty="0" err="1" smtClean="0"/>
              <a:t>eighbor</a:t>
            </a:r>
            <a:r>
              <a:rPr lang="el-GR" dirty="0" smtClean="0"/>
              <a:t> </a:t>
            </a:r>
            <a:r>
              <a:rPr lang="en-US" dirty="0" smtClean="0"/>
              <a:t>D</a:t>
            </a:r>
            <a:r>
              <a:rPr lang="el-GR" dirty="0" err="1" smtClean="0"/>
              <a:t>egree</a:t>
            </a:r>
            <a:r>
              <a:rPr lang="el-GR" dirty="0" smtClean="0"/>
              <a:t>) := αλγόριθμος υπολογισμού του μέσου βαθμού γειτόνων </a:t>
            </a:r>
            <a:r>
              <a:rPr lang="el-GR" dirty="0"/>
              <a:t>κάθε κορυφής και </a:t>
            </a:r>
            <a:r>
              <a:rPr lang="el-GR" dirty="0" smtClean="0"/>
              <a:t>μέσου βαθμού γειτόνων </a:t>
            </a:r>
            <a:r>
              <a:rPr lang="el-GR" dirty="0"/>
              <a:t>κορυφών ίσου </a:t>
            </a:r>
            <a:r>
              <a:rPr lang="el-GR" dirty="0" smtClean="0"/>
              <a:t>βαθμού.</a:t>
            </a:r>
            <a:endParaRPr lang="en-US" dirty="0" smtClean="0"/>
          </a:p>
          <a:p>
            <a:pPr marL="0" indent="0">
              <a:buNone/>
            </a:pPr>
            <a:r>
              <a:rPr lang="el-GR" dirty="0" smtClean="0"/>
              <a:t>Η γραφική αναπαράσταση του </a:t>
            </a:r>
            <a:r>
              <a:rPr lang="en-US" dirty="0" smtClean="0"/>
              <a:t>ANND </a:t>
            </a:r>
            <a:r>
              <a:rPr lang="el-GR" dirty="0" smtClean="0"/>
              <a:t>και των βαθμών σε διάγραμμα διασποράς υποδεικνύει ότι το δίκτυο είναι </a:t>
            </a:r>
            <a:r>
              <a:rPr lang="en-US" dirty="0" err="1" smtClean="0"/>
              <a:t>assortative</a:t>
            </a:r>
            <a:r>
              <a:rPr lang="en-US" dirty="0" smtClean="0"/>
              <a:t>.                                                       </a:t>
            </a:r>
            <a:endParaRPr lang="el-GR" dirty="0" smtClean="0"/>
          </a:p>
          <a:p>
            <a:pPr marL="0" indent="0">
              <a:buNone/>
            </a:pPr>
            <a:r>
              <a:rPr lang="en-US" dirty="0" smtClean="0"/>
              <a:t> *</a:t>
            </a:r>
            <a:r>
              <a:rPr lang="el-GR" dirty="0" smtClean="0"/>
              <a:t>γραμμική συσχέτιση και πάλι δεν μπορούσε να γίνει δεκτή εξαιτίας της μεγάλης διασποράς των τιμών όσο αυξάνεται ο βαθμός.</a:t>
            </a:r>
            <a:r>
              <a:rPr lang="en-US" dirty="0" smtClean="0"/>
              <a:t> </a:t>
            </a:r>
            <a:endParaRPr lang="en-US" dirty="0"/>
          </a:p>
        </p:txBody>
      </p:sp>
      <p:pic>
        <p:nvPicPr>
          <p:cNvPr id="7170" name="Picture 2" descr="C:\Users\xx\Desktop\Δίκτυο 2\γραφηματα\AssortativeΔικτυο.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3783" y="1212776"/>
            <a:ext cx="7432287" cy="527658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9559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Το φαινόμενο Rich Club</a:t>
            </a:r>
            <a:endParaRPr lang="el-GR" dirty="0">
              <a:solidFill>
                <a:schemeClr val="accent2">
                  <a:lumMod val="75000"/>
                </a:schemeClr>
              </a:solidFill>
            </a:endParaRPr>
          </a:p>
        </p:txBody>
      </p:sp>
      <p:sp>
        <p:nvSpPr>
          <p:cNvPr id="3" name="Content Placeholder 2"/>
          <p:cNvSpPr>
            <a:spLocks noGrp="1"/>
          </p:cNvSpPr>
          <p:nvPr>
            <p:ph idx="1"/>
          </p:nvPr>
        </p:nvSpPr>
        <p:spPr/>
        <p:txBody>
          <a:bodyPr>
            <a:normAutofit/>
          </a:bodyPr>
          <a:lstStyle/>
          <a:p>
            <a:pPr marL="0" indent="0">
              <a:buNone/>
            </a:pPr>
            <a:r>
              <a:rPr lang="el-GR" sz="1800" dirty="0"/>
              <a:t>Ψ</a:t>
            </a:r>
            <a:r>
              <a:rPr lang="el-GR" sz="1800" dirty="0" smtClean="0"/>
              <a:t>άχνω </a:t>
            </a:r>
            <a:r>
              <a:rPr lang="el-GR" sz="1800" dirty="0"/>
              <a:t>να βρω αν υπάρχουν ακμές στο δίκτυο </a:t>
            </a:r>
            <a:r>
              <a:rPr lang="el-GR" sz="1800" dirty="0" smtClean="0"/>
              <a:t>μου, μεταξύ </a:t>
            </a:r>
            <a:r>
              <a:rPr lang="el-GR" sz="1800" dirty="0"/>
              <a:t>κορυφών μεγάλου </a:t>
            </a:r>
            <a:r>
              <a:rPr lang="el-GR" sz="1800" dirty="0" smtClean="0"/>
              <a:t>βαθμού και </a:t>
            </a:r>
            <a:r>
              <a:rPr lang="el-GR" sz="1800" dirty="0"/>
              <a:t>έτσι </a:t>
            </a:r>
            <a:r>
              <a:rPr lang="el-GR" sz="1800" dirty="0" smtClean="0"/>
              <a:t>δημιουργείται </a:t>
            </a:r>
            <a:r>
              <a:rPr lang="el-GR" sz="1800" dirty="0"/>
              <a:t>η εικόνα "Rich </a:t>
            </a:r>
            <a:r>
              <a:rPr lang="el-GR" sz="1800" dirty="0" smtClean="0"/>
              <a:t>Club".                                                          </a:t>
            </a:r>
          </a:p>
          <a:p>
            <a:pPr marL="0" indent="0">
              <a:buNone/>
            </a:pPr>
            <a:r>
              <a:rPr lang="el-GR" sz="1800" dirty="0" smtClean="0"/>
              <a:t>Αφού το δίκτυό μου είναι </a:t>
            </a:r>
            <a:r>
              <a:rPr lang="en-US" sz="1800" dirty="0" err="1" smtClean="0"/>
              <a:t>assortative</a:t>
            </a:r>
            <a:r>
              <a:rPr lang="en-US" sz="1800" dirty="0" smtClean="0"/>
              <a:t> </a:t>
            </a:r>
            <a:r>
              <a:rPr lang="el-GR" sz="1800" dirty="0" smtClean="0"/>
              <a:t> σημαίνει οτι οι επιστήμονες με πολλούς συνεργάτες, συνεργάζονται και μεταξύ τους.</a:t>
            </a:r>
          </a:p>
          <a:p>
            <a:pPr marL="0" indent="0">
              <a:buNone/>
            </a:pPr>
            <a:endParaRPr lang="el-GR" sz="1800" dirty="0"/>
          </a:p>
        </p:txBody>
      </p:sp>
      <p:pic>
        <p:nvPicPr>
          <p:cNvPr id="8194" name="Picture 2" descr="C:\Users\xx\Desktop\Δίκτυο 2\γραφηματα\RichClub5%.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1925" y="1916832"/>
            <a:ext cx="8820150" cy="461645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47547" y="1268760"/>
            <a:ext cx="7896861" cy="923330"/>
          </a:xfrm>
          <a:prstGeom prst="rect">
            <a:avLst/>
          </a:prstGeom>
          <a:noFill/>
        </p:spPr>
        <p:txBody>
          <a:bodyPr wrap="square" rtlCol="0">
            <a:spAutoFit/>
          </a:bodyPr>
          <a:lstStyle/>
          <a:p>
            <a:r>
              <a:rPr lang="el-GR" dirty="0"/>
              <a:t>Το 5% των πιο υψηλόβαθμων κορυφών του δικτύου, αποτελούν 262 κορυφές με βαθμό μεγαλύτερο του </a:t>
            </a:r>
            <a:r>
              <a:rPr lang="el-GR" dirty="0" smtClean="0"/>
              <a:t>20</a:t>
            </a:r>
            <a:endParaRPr lang="el-GR" dirty="0"/>
          </a:p>
          <a:p>
            <a:endParaRPr lang="en-US" dirty="0"/>
          </a:p>
        </p:txBody>
      </p:sp>
    </p:spTree>
    <p:extLst>
      <p:ext uri="{BB962C8B-B14F-4D97-AF65-F5344CB8AC3E}">
        <p14:creationId xmlns:p14="http://schemas.microsoft.com/office/powerpoint/2010/main" xmlns="" val="145361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animEffect transition="in" filter="box(in)">
                                      <p:cBhvr>
                                        <p:cTn id="1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Το φαινόμενο Rich Club</a:t>
            </a:r>
            <a:endParaRPr lang="el-GR" dirty="0">
              <a:solidFill>
                <a:schemeClr val="accent2">
                  <a:lumMod val="75000"/>
                </a:schemeClr>
              </a:solidFill>
            </a:endParaRPr>
          </a:p>
        </p:txBody>
      </p:sp>
      <p:sp>
        <p:nvSpPr>
          <p:cNvPr id="3" name="Content Placeholder 2"/>
          <p:cNvSpPr>
            <a:spLocks noGrp="1"/>
          </p:cNvSpPr>
          <p:nvPr>
            <p:ph idx="1"/>
          </p:nvPr>
        </p:nvSpPr>
        <p:spPr>
          <a:xfrm>
            <a:off x="251520" y="908720"/>
            <a:ext cx="6347714" cy="3880773"/>
          </a:xfrm>
        </p:spPr>
        <p:txBody>
          <a:bodyPr>
            <a:normAutofit/>
          </a:bodyPr>
          <a:lstStyle/>
          <a:p>
            <a:pPr marL="0" indent="0">
              <a:buNone/>
            </a:pPr>
            <a:endParaRPr lang="el-GR" sz="1800" dirty="0" smtClean="0"/>
          </a:p>
          <a:p>
            <a:pPr marL="0" indent="0">
              <a:buNone/>
            </a:pPr>
            <a:r>
              <a:rPr lang="el-GR" sz="1800" dirty="0" smtClean="0"/>
              <a:t>Ενώ το 2.5% των πιο υψηλόβαθμων κορυφών του δικτύου αποτελούν 131 κορυφές βαθμού μεγαλύτερου του 32</a:t>
            </a:r>
            <a:endParaRPr lang="en-US" sz="1800" dirty="0"/>
          </a:p>
        </p:txBody>
      </p:sp>
      <p:pic>
        <p:nvPicPr>
          <p:cNvPr id="9218" name="Picture 2" descr="C:\Users\xx\Desktop\Δίκτυο 2\γραφηματα\RichClub2.5%.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916832"/>
            <a:ext cx="8686800" cy="45783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115518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910" y="1214422"/>
            <a:ext cx="6347714" cy="3880773"/>
          </a:xfrm>
        </p:spPr>
        <p:txBody>
          <a:bodyPr/>
          <a:lstStyle/>
          <a:p>
            <a:pPr>
              <a:buNone/>
            </a:pPr>
            <a:r>
              <a:rPr lang="el-GR" dirty="0" smtClean="0"/>
              <a:t> Σε κάθε περίπτωση μοιάζει να ισχύει το φαινόμενο </a:t>
            </a:r>
            <a:r>
              <a:rPr lang="en-US" dirty="0" smtClean="0"/>
              <a:t>rich club </a:t>
            </a:r>
            <a:r>
              <a:rPr lang="el-GR" dirty="0" smtClean="0"/>
              <a:t>αλλά σε μία μορφή κοινοτήτων </a:t>
            </a:r>
            <a:r>
              <a:rPr lang="en-US" dirty="0" smtClean="0"/>
              <a:t>rich club</a:t>
            </a:r>
            <a:endParaRPr lang="el-GR" dirty="0" smtClean="0"/>
          </a:p>
          <a:p>
            <a:pPr>
              <a:buNone/>
            </a:pPr>
            <a:r>
              <a:rPr lang="el-GR" dirty="0" smtClean="0"/>
              <a:t>Παρακάτω και με αλγόριθμο εύρεσης κοινοτήτων</a:t>
            </a:r>
          </a:p>
          <a:p>
            <a:pPr>
              <a:buNone/>
            </a:pPr>
            <a:endParaRPr lang="el-GR" dirty="0"/>
          </a:p>
        </p:txBody>
      </p:sp>
      <p:sp>
        <p:nvSpPr>
          <p:cNvPr id="4" name="Title 4"/>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Το φαινόμενο Rich Club</a:t>
            </a:r>
            <a:endParaRPr lang="el-GR" dirty="0">
              <a:solidFill>
                <a:schemeClr val="accent2">
                  <a:lumMod val="75000"/>
                </a:schemeClr>
              </a:solidFill>
            </a:endParaRPr>
          </a:p>
        </p:txBody>
      </p:sp>
      <p:pic>
        <p:nvPicPr>
          <p:cNvPr id="23554" name="Picture 2" descr="C:\Users\Koft\Downloads\27658894_1533657583419624_1038960171_n.png"/>
          <p:cNvPicPr>
            <a:picLocks noChangeAspect="1" noChangeArrowheads="1"/>
          </p:cNvPicPr>
          <p:nvPr/>
        </p:nvPicPr>
        <p:blipFill>
          <a:blip r:embed="rId2"/>
          <a:srcRect l="26163" r="21511" b="24489"/>
          <a:stretch>
            <a:fillRect/>
          </a:stretch>
        </p:blipFill>
        <p:spPr bwMode="auto">
          <a:xfrm>
            <a:off x="4214810" y="2578535"/>
            <a:ext cx="3857652" cy="4279466"/>
          </a:xfrm>
          <a:prstGeom prst="rect">
            <a:avLst/>
          </a:prstGeom>
          <a:noFill/>
        </p:spPr>
      </p:pic>
      <p:pic>
        <p:nvPicPr>
          <p:cNvPr id="23555" name="Picture 3" descr="C:\Users\Koft\Downloads\27781122_1533657580086291_479565949_n.png"/>
          <p:cNvPicPr>
            <a:picLocks noChangeAspect="1" noChangeArrowheads="1"/>
          </p:cNvPicPr>
          <p:nvPr/>
        </p:nvPicPr>
        <p:blipFill>
          <a:blip r:embed="rId3"/>
          <a:srcRect l="24918" r="19019" b="24999"/>
          <a:stretch>
            <a:fillRect/>
          </a:stretch>
        </p:blipFill>
        <p:spPr bwMode="auto">
          <a:xfrm>
            <a:off x="285720" y="2579615"/>
            <a:ext cx="3929090" cy="427838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Δίκτυο1-Κοφτερού Μαρία</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054617"/>
          </a:xfrm>
        </p:spPr>
        <p:txBody>
          <a:bodyPr>
            <a:normAutofit/>
          </a:bodyPr>
          <a:lstStyle/>
          <a:p>
            <a:r>
              <a:rPr lang="el-GR" dirty="0" smtClean="0"/>
              <a:t>Κάθε κορυφή αναπαριστά και ένα επιστημονικό περιοδικό (2.307 στο σύνολο)</a:t>
            </a:r>
          </a:p>
          <a:p>
            <a:r>
              <a:rPr lang="el-GR" dirty="0" smtClean="0"/>
              <a:t>Τα χρώματα αποδίδονται για να ξεχωρίζουν οι επιστημονικές κοινότητες, ανάλογα με τα επιστημονικά ενδιαφέροντα του κάθε περιοδικού (Κατάταξη μέσω ΑΑΤ)</a:t>
            </a:r>
          </a:p>
          <a:p>
            <a:r>
              <a:rPr lang="el-GR" dirty="0" smtClean="0"/>
              <a:t>Τα ονόματα των ανεξάρτητων περιοδικών έχουν συμπεριληφθεί στο δίκτυο, όπως επίσης και ονόματα ομαδοποιημένων περιοδικών του ίδιου επιστηνονικού πεδίου</a:t>
            </a:r>
          </a:p>
          <a:p>
            <a:r>
              <a:rPr lang="el-GR" dirty="0" smtClean="0"/>
              <a:t>Οι ακμές που ενώνουν δύο κορυφές εκφράζουν τη σύνδεση που υπάρχει μεταξύ των δύο επιστημονικών περιοδικών, όπως αυτή απορρέει από το μοντέλο Μαρκοβιανής Αλυσίδας που δημιουργήθηκε από το σύνολο δεδομένων των </a:t>
            </a:r>
            <a:r>
              <a:rPr lang="en-US" dirty="0" err="1" smtClean="0"/>
              <a:t>clickstreams</a:t>
            </a:r>
            <a:r>
              <a:rPr lang="en-US" dirty="0" smtClean="0"/>
              <a:t> </a:t>
            </a:r>
            <a:r>
              <a:rPr lang="el-GR" dirty="0" smtClean="0"/>
              <a:t>σε κάθε άρθρο κάθε περιοδικού (50.000)</a:t>
            </a:r>
          </a:p>
          <a:p>
            <a:r>
              <a:rPr lang="el-GR" dirty="0" smtClean="0"/>
              <a:t>Πίνακας συνδέσεων Μ’</a:t>
            </a:r>
          </a:p>
          <a:p>
            <a:endParaRPr lang="el-GR"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Το φαινόμενο Rich Club</a:t>
            </a:r>
            <a:endParaRPr lang="el-GR" dirty="0">
              <a:solidFill>
                <a:schemeClr val="accent2">
                  <a:lumMod val="75000"/>
                </a:schemeClr>
              </a:solidFill>
            </a:endParaRPr>
          </a:p>
        </p:txBody>
      </p:sp>
      <p:sp>
        <p:nvSpPr>
          <p:cNvPr id="3" name="Content Placeholder 2"/>
          <p:cNvSpPr>
            <a:spLocks noGrp="1"/>
          </p:cNvSpPr>
          <p:nvPr>
            <p:ph idx="1"/>
          </p:nvPr>
        </p:nvSpPr>
        <p:spPr>
          <a:xfrm>
            <a:off x="455258" y="1052736"/>
            <a:ext cx="6347714" cy="5472608"/>
          </a:xfrm>
        </p:spPr>
        <p:txBody>
          <a:bodyPr>
            <a:normAutofit fontScale="40000" lnSpcReduction="20000"/>
          </a:bodyPr>
          <a:lstStyle/>
          <a:p>
            <a:pPr marL="0" indent="0">
              <a:buNone/>
            </a:pPr>
            <a:endParaRPr lang="el-GR" sz="4500" dirty="0" smtClean="0"/>
          </a:p>
          <a:p>
            <a:pPr marL="0" indent="0">
              <a:buNone/>
            </a:pPr>
            <a:r>
              <a:rPr lang="el-GR" sz="4500" dirty="0" smtClean="0"/>
              <a:t>Εναλλακτικό εργαλείο: </a:t>
            </a:r>
          </a:p>
          <a:p>
            <a:pPr marL="0" indent="0">
              <a:buNone/>
            </a:pPr>
            <a:r>
              <a:rPr lang="el-GR" sz="4500" i="1" dirty="0" err="1" smtClean="0"/>
              <a:t>rich_club_coef</a:t>
            </a:r>
            <a:r>
              <a:rPr lang="el-GR" sz="4500" i="1" dirty="0" smtClean="0"/>
              <a:t>(</a:t>
            </a:r>
            <a:r>
              <a:rPr lang="el-GR" sz="4500" i="1" dirty="0" err="1" smtClean="0"/>
              <a:t>g,k</a:t>
            </a:r>
            <a:r>
              <a:rPr lang="el-GR" sz="4500" i="1" dirty="0" smtClean="0"/>
              <a:t>=1</a:t>
            </a:r>
            <a:r>
              <a:rPr lang="el-GR" sz="4500" i="1" dirty="0"/>
              <a:t>, </a:t>
            </a:r>
            <a:r>
              <a:rPr lang="el-GR" sz="4500" i="1" dirty="0" smtClean="0"/>
              <a:t>weighted=NULL) </a:t>
            </a:r>
            <a:r>
              <a:rPr lang="el-GR" sz="4500" dirty="0" smtClean="0"/>
              <a:t>της </a:t>
            </a:r>
            <a:r>
              <a:rPr lang="el-GR" sz="4500" dirty="0"/>
              <a:t>βιβλιοθήκης </a:t>
            </a:r>
            <a:r>
              <a:rPr lang="el-GR" sz="4500" i="1" dirty="0" smtClean="0"/>
              <a:t>brainGraph</a:t>
            </a:r>
            <a:r>
              <a:rPr lang="el-GR" sz="4500" dirty="0" smtClean="0"/>
              <a:t>, </a:t>
            </a:r>
            <a:endParaRPr lang="en-US" sz="4500" dirty="0" smtClean="0"/>
          </a:p>
          <a:p>
            <a:pPr marL="0" indent="0">
              <a:buNone/>
            </a:pPr>
            <a:r>
              <a:rPr lang="el-GR" sz="4500" dirty="0" smtClean="0"/>
              <a:t>όπου </a:t>
            </a:r>
            <a:r>
              <a:rPr lang="en-US" sz="4500" dirty="0" smtClean="0"/>
              <a:t>k</a:t>
            </a:r>
            <a:r>
              <a:rPr lang="el-GR" sz="4500" dirty="0" smtClean="0"/>
              <a:t> είναι ο βαθμός της κορυφής, μεγαλύτερος του οποίου θέλω να υπολογίζεται ο συντελεστής</a:t>
            </a:r>
            <a:r>
              <a:rPr lang="en-US" sz="4500" dirty="0"/>
              <a:t>:</a:t>
            </a:r>
            <a:r>
              <a:rPr lang="el-GR" sz="4500" dirty="0" smtClean="0"/>
              <a:t> </a:t>
            </a:r>
            <a:endParaRPr lang="en-US" sz="4500" dirty="0" smtClean="0"/>
          </a:p>
          <a:p>
            <a:pPr marL="0" indent="0">
              <a:buNone/>
            </a:pPr>
            <a:r>
              <a:rPr lang="el-GR" sz="4500" dirty="0" smtClean="0"/>
              <a:t>          </a:t>
            </a:r>
            <a:r>
              <a:rPr lang="en-US" sz="4500" dirty="0" smtClean="0"/>
              <a:t>                                                                                          				</a:t>
            </a:r>
            <a:r>
              <a:rPr lang="el-GR" sz="4500" dirty="0" smtClean="0"/>
              <a:t>φ(k</a:t>
            </a:r>
            <a:r>
              <a:rPr lang="el-GR" sz="4500" dirty="0"/>
              <a:t>)=2Εk/(Nk(Nk-1</a:t>
            </a:r>
            <a:r>
              <a:rPr lang="el-GR" sz="4500" dirty="0" smtClean="0"/>
              <a:t>))  </a:t>
            </a:r>
            <a:r>
              <a:rPr lang="en-US" sz="4500" dirty="0" smtClean="0"/>
              <a:t>,</a:t>
            </a:r>
          </a:p>
          <a:p>
            <a:pPr marL="0" indent="0">
              <a:buNone/>
            </a:pPr>
            <a:r>
              <a:rPr lang="el-GR" sz="4500" dirty="0" smtClean="0"/>
              <a:t>                                 	</a:t>
            </a:r>
            <a:r>
              <a:rPr lang="en-US" sz="4500" dirty="0"/>
              <a:t> </a:t>
            </a:r>
            <a:r>
              <a:rPr lang="en-US" sz="4500" dirty="0" smtClean="0"/>
              <a:t>                               </a:t>
            </a:r>
            <a:r>
              <a:rPr lang="el-GR" sz="4500" dirty="0" smtClean="0"/>
              <a:t>    </a:t>
            </a:r>
            <a:r>
              <a:rPr lang="en-US" sz="4500" dirty="0" smtClean="0"/>
              <a:t>                     </a:t>
            </a:r>
            <a:r>
              <a:rPr lang="el-GR" sz="4500" dirty="0" smtClean="0"/>
              <a:t> </a:t>
            </a:r>
            <a:r>
              <a:rPr lang="el-GR" sz="4500" dirty="0" err="1" smtClean="0"/>
              <a:t>Εk</a:t>
            </a:r>
            <a:r>
              <a:rPr lang="en-US" sz="4500" dirty="0" smtClean="0"/>
              <a:t>: </a:t>
            </a:r>
            <a:r>
              <a:rPr lang="el-GR" sz="4500" dirty="0" smtClean="0"/>
              <a:t>πλήθος ακμών </a:t>
            </a:r>
            <a:r>
              <a:rPr lang="el-GR" sz="4500" dirty="0"/>
              <a:t>που συνδέουν κορυφές βαθμού μεγαλύτερου </a:t>
            </a:r>
            <a:r>
              <a:rPr lang="el-GR" sz="4500" dirty="0" smtClean="0"/>
              <a:t>του k</a:t>
            </a:r>
            <a:endParaRPr lang="en-US" sz="4500" dirty="0"/>
          </a:p>
          <a:p>
            <a:pPr marL="0" indent="0">
              <a:buNone/>
            </a:pPr>
            <a:r>
              <a:rPr lang="el-GR" sz="4500" dirty="0" err="1" smtClean="0"/>
              <a:t>Νk</a:t>
            </a:r>
            <a:r>
              <a:rPr lang="el-GR" sz="4500" dirty="0" smtClean="0"/>
              <a:t> </a:t>
            </a:r>
            <a:r>
              <a:rPr lang="en-US" sz="4500" dirty="0" smtClean="0"/>
              <a:t>:</a:t>
            </a:r>
            <a:r>
              <a:rPr lang="el-GR" sz="4500" dirty="0" smtClean="0"/>
              <a:t>πλήθος</a:t>
            </a:r>
            <a:r>
              <a:rPr lang="el-GR" sz="4500" dirty="0"/>
              <a:t> </a:t>
            </a:r>
            <a:r>
              <a:rPr lang="el-GR" sz="4500" dirty="0" smtClean="0"/>
              <a:t>κορυφών </a:t>
            </a:r>
            <a:r>
              <a:rPr lang="el-GR" sz="4500" dirty="0"/>
              <a:t>βαθμού μεγαλύτερου του </a:t>
            </a:r>
            <a:r>
              <a:rPr lang="el-GR" sz="4500" dirty="0" smtClean="0"/>
              <a:t>k</a:t>
            </a:r>
            <a:r>
              <a:rPr lang="en-US" sz="4500" dirty="0" smtClean="0"/>
              <a:t>			                    </a:t>
            </a:r>
            <a:r>
              <a:rPr lang="el-GR" sz="4500" dirty="0" smtClean="0"/>
              <a:t> </a:t>
            </a:r>
            <a:endParaRPr lang="en-US" sz="4500" dirty="0" smtClean="0"/>
          </a:p>
          <a:p>
            <a:pPr marL="0" indent="0">
              <a:buNone/>
            </a:pPr>
            <a:r>
              <a:rPr lang="el-GR" sz="4500" dirty="0" smtClean="0"/>
              <a:t>Προκύπτει ότι όσο </a:t>
            </a:r>
            <a:r>
              <a:rPr lang="el-GR" sz="4500" dirty="0"/>
              <a:t>αυξάνεται ο </a:t>
            </a:r>
            <a:r>
              <a:rPr lang="el-GR" sz="4500" dirty="0" smtClean="0"/>
              <a:t>βαθμός, </a:t>
            </a:r>
            <a:r>
              <a:rPr lang="el-GR" sz="4500" dirty="0"/>
              <a:t>τόσο αυξάνεται και ο </a:t>
            </a:r>
            <a:r>
              <a:rPr lang="el-GR" sz="4500" dirty="0" smtClean="0"/>
              <a:t>συντελεστής, υποθέτοντας έτσι με μεγαλύτερη σιγουριά ότι </a:t>
            </a:r>
            <a:r>
              <a:rPr lang="el-GR" sz="4500" dirty="0"/>
              <a:t>το </a:t>
            </a:r>
            <a:r>
              <a:rPr lang="el-GR" sz="4500" dirty="0" smtClean="0"/>
              <a:t>φαινόμενο </a:t>
            </a:r>
            <a:r>
              <a:rPr lang="el-GR" sz="4500" dirty="0"/>
              <a:t>rich club </a:t>
            </a:r>
            <a:r>
              <a:rPr lang="el-GR" sz="4500" dirty="0" smtClean="0"/>
              <a:t>ισχύει.</a:t>
            </a:r>
          </a:p>
          <a:p>
            <a:pPr marL="0" indent="0">
              <a:buNone/>
            </a:pPr>
            <a:endParaRPr lang="en-US" sz="1600" dirty="0"/>
          </a:p>
          <a:p>
            <a:pPr marL="0" indent="0">
              <a:buNone/>
            </a:pPr>
            <a:r>
              <a:rPr lang="el-GR" sz="2500" dirty="0"/>
              <a:t>https://en.wikipedia.org/wiki/Rich-club_coefficient</a:t>
            </a:r>
          </a:p>
          <a:p>
            <a:pPr marL="0" indent="0">
              <a:buNone/>
            </a:pPr>
            <a:endParaRPr lang="en-US" sz="1600" dirty="0"/>
          </a:p>
          <a:p>
            <a:pPr marL="0" indent="0">
              <a:buNone/>
            </a:pPr>
            <a:endParaRPr lang="en-US" sz="1600" dirty="0" smtClean="0"/>
          </a:p>
          <a:p>
            <a:pPr marL="0" indent="0">
              <a:buNone/>
            </a:pPr>
            <a:endParaRPr lang="en-US" sz="1600" dirty="0"/>
          </a:p>
        </p:txBody>
      </p:sp>
    </p:spTree>
    <p:extLst>
      <p:ext uri="{BB962C8B-B14F-4D97-AF65-F5344CB8AC3E}">
        <p14:creationId xmlns:p14="http://schemas.microsoft.com/office/powerpoint/2010/main" xmlns="" val="4112300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Εύρεση κοινοτήτων</a:t>
            </a:r>
            <a:endParaRPr lang="el-GR" dirty="0">
              <a:solidFill>
                <a:schemeClr val="accent2">
                  <a:lumMod val="75000"/>
                </a:schemeClr>
              </a:solidFill>
            </a:endParaRPr>
          </a:p>
        </p:txBody>
      </p:sp>
      <p:sp>
        <p:nvSpPr>
          <p:cNvPr id="3" name="Content Placeholder 2"/>
          <p:cNvSpPr>
            <a:spLocks noGrp="1"/>
          </p:cNvSpPr>
          <p:nvPr>
            <p:ph idx="1"/>
          </p:nvPr>
        </p:nvSpPr>
        <p:spPr>
          <a:xfrm>
            <a:off x="107504" y="928670"/>
            <a:ext cx="7581525" cy="3880773"/>
          </a:xfrm>
        </p:spPr>
        <p:txBody>
          <a:bodyPr>
            <a:noAutofit/>
          </a:bodyPr>
          <a:lstStyle/>
          <a:p>
            <a:pPr marL="0" indent="0">
              <a:buNone/>
            </a:pPr>
            <a:endParaRPr lang="el-GR" dirty="0" smtClean="0"/>
          </a:p>
          <a:p>
            <a:pPr marL="0" indent="0">
              <a:buNone/>
            </a:pPr>
            <a:endParaRPr lang="el-GR" dirty="0"/>
          </a:p>
          <a:p>
            <a:pPr marL="0" indent="0">
              <a:buNone/>
            </a:pPr>
            <a:r>
              <a:rPr lang="el-GR" dirty="0" smtClean="0"/>
              <a:t>Δε χρησιμοποιήθηκαν </a:t>
            </a:r>
            <a:r>
              <a:rPr lang="el-GR" dirty="0"/>
              <a:t>ό</a:t>
            </a:r>
            <a:r>
              <a:rPr lang="el-GR" dirty="0" smtClean="0"/>
              <a:t>λοι </a:t>
            </a:r>
            <a:r>
              <a:rPr lang="el-GR" dirty="0"/>
              <a:t>οι αλγόριθμοι εύρεσης κοινοτήτων της </a:t>
            </a:r>
            <a:r>
              <a:rPr lang="el-GR" dirty="0" smtClean="0"/>
              <a:t>igraph, λόγω υπολογιστικής πολυπλοκότητας ή ασυμβατότητας με το δίκτυο. Από </a:t>
            </a:r>
            <a:r>
              <a:rPr lang="el-GR" dirty="0"/>
              <a:t>τους υπόλοιπους </a:t>
            </a:r>
            <a:r>
              <a:rPr lang="el-GR" dirty="0" smtClean="0"/>
              <a:t>επιλέχθηκαν 4.</a:t>
            </a:r>
            <a:endParaRPr lang="el-GR" dirty="0"/>
          </a:p>
          <a:p>
            <a:pPr marL="0" indent="0">
              <a:buNone/>
            </a:pPr>
            <a:r>
              <a:rPr lang="el-GR" dirty="0" smtClean="0"/>
              <a:t>Χρησιμοποιήθηκαν δύο αλγόριθμοι στη γιγάντια συνιστώσα και δύο σε ολόκληρο το δίκτυο. </a:t>
            </a:r>
          </a:p>
          <a:p>
            <a:pPr marL="0" indent="0">
              <a:buNone/>
            </a:pPr>
            <a:r>
              <a:rPr lang="el-GR" dirty="0" smtClean="0"/>
              <a:t>Στη συνέχεια, έγινε σύγκριση αυτών με τον δείκτη </a:t>
            </a:r>
            <a:r>
              <a:rPr lang="en-US" dirty="0" smtClean="0"/>
              <a:t>“Normalized Mutual </a:t>
            </a:r>
            <a:r>
              <a:rPr lang="en-US" dirty="0"/>
              <a:t>I</a:t>
            </a:r>
            <a:r>
              <a:rPr lang="en-US" dirty="0" smtClean="0"/>
              <a:t>nformation”</a:t>
            </a:r>
            <a:r>
              <a:rPr lang="el-GR" dirty="0" smtClean="0"/>
              <a:t>.</a:t>
            </a:r>
          </a:p>
          <a:p>
            <a:pPr marL="0" indent="0">
              <a:buNone/>
            </a:pPr>
            <a:r>
              <a:rPr lang="el-GR" dirty="0"/>
              <a:t>Α</a:t>
            </a:r>
            <a:r>
              <a:rPr lang="el-GR" dirty="0" smtClean="0"/>
              <a:t>ποδείχθηκε ότι δε διέφεραν σημαντικά.</a:t>
            </a:r>
            <a:endParaRPr lang="en-US" dirty="0"/>
          </a:p>
        </p:txBody>
      </p:sp>
    </p:spTree>
    <p:extLst>
      <p:ext uri="{BB962C8B-B14F-4D97-AF65-F5344CB8AC3E}">
        <p14:creationId xmlns:p14="http://schemas.microsoft.com/office/powerpoint/2010/main" xmlns="" val="3943175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55135" y="241531"/>
            <a:ext cx="6347713" cy="1320800"/>
          </a:xfrm>
        </p:spPr>
        <p:txBody>
          <a:bodyPr/>
          <a:lstStyle/>
          <a:p>
            <a:r>
              <a:rPr lang="el-GR" dirty="0" smtClean="0">
                <a:solidFill>
                  <a:schemeClr val="bg1"/>
                </a:solidFill>
              </a:rPr>
              <a:t>Εύρεση κοινοτήτων</a:t>
            </a:r>
            <a:endParaRPr lang="el-GR" dirty="0">
              <a:solidFill>
                <a:schemeClr val="bg1"/>
              </a:solidFill>
            </a:endParaRPr>
          </a:p>
        </p:txBody>
      </p:sp>
      <p:sp>
        <p:nvSpPr>
          <p:cNvPr id="3" name="Content Placeholder 2"/>
          <p:cNvSpPr>
            <a:spLocks noGrp="1"/>
          </p:cNvSpPr>
          <p:nvPr>
            <p:ph idx="1"/>
          </p:nvPr>
        </p:nvSpPr>
        <p:spPr/>
        <p:txBody>
          <a:bodyPr>
            <a:normAutofit/>
          </a:bodyPr>
          <a:lstStyle/>
          <a:p>
            <a:pPr marL="0" indent="0">
              <a:buNone/>
            </a:pPr>
            <a:endParaRPr lang="en-US" sz="1800" dirty="0"/>
          </a:p>
        </p:txBody>
      </p:sp>
      <p:pic>
        <p:nvPicPr>
          <p:cNvPr id="10243" name="Picture 3" descr="C:\Users\xx\Desktop\Δίκτυο 2\γραφηματα\CommunitiesGC.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7848" r="54774" b="6814"/>
          <a:stretch/>
        </p:blipFill>
        <p:spPr bwMode="auto">
          <a:xfrm>
            <a:off x="0" y="1721768"/>
            <a:ext cx="4391025" cy="5136232"/>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C:\Users\xx\Desktop\Δίκτυο 2\γραφηματα\CommunitiesGC.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60379" r="5243" b="6452"/>
          <a:stretch/>
        </p:blipFill>
        <p:spPr bwMode="auto">
          <a:xfrm>
            <a:off x="5105400" y="1701800"/>
            <a:ext cx="4038600" cy="51562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0" y="938131"/>
            <a:ext cx="8964487" cy="923330"/>
          </a:xfrm>
          <a:prstGeom prst="rect">
            <a:avLst/>
          </a:prstGeom>
          <a:noFill/>
        </p:spPr>
        <p:txBody>
          <a:bodyPr wrap="square" rtlCol="0">
            <a:spAutoFit/>
          </a:bodyPr>
          <a:lstStyle/>
          <a:p>
            <a:r>
              <a:rPr lang="el-GR" dirty="0" smtClean="0">
                <a:solidFill>
                  <a:schemeClr val="bg1"/>
                </a:solidFill>
              </a:rPr>
              <a:t>Για τη γιγάντια συνιστώσα χρησιμοποιήθηκαν οι αλγόριθμοι </a:t>
            </a:r>
            <a:r>
              <a:rPr lang="en-US" dirty="0" err="1" smtClean="0">
                <a:solidFill>
                  <a:schemeClr val="bg1"/>
                </a:solidFill>
              </a:rPr>
              <a:t>FastGreedy</a:t>
            </a:r>
            <a:r>
              <a:rPr lang="el-GR" dirty="0" smtClean="0">
                <a:solidFill>
                  <a:schemeClr val="bg1"/>
                </a:solidFill>
              </a:rPr>
              <a:t> (74 κοινότητες)</a:t>
            </a:r>
            <a:r>
              <a:rPr lang="en-US" dirty="0" smtClean="0">
                <a:solidFill>
                  <a:schemeClr val="bg1"/>
                </a:solidFill>
              </a:rPr>
              <a:t> </a:t>
            </a:r>
            <a:r>
              <a:rPr lang="el-GR" dirty="0" smtClean="0">
                <a:solidFill>
                  <a:schemeClr val="bg1"/>
                </a:solidFill>
              </a:rPr>
              <a:t>και </a:t>
            </a:r>
            <a:r>
              <a:rPr lang="en-US" dirty="0" err="1" smtClean="0">
                <a:solidFill>
                  <a:schemeClr val="bg1"/>
                </a:solidFill>
              </a:rPr>
              <a:t>ClusterSpinglass</a:t>
            </a:r>
            <a:r>
              <a:rPr lang="en-US" dirty="0" smtClean="0">
                <a:solidFill>
                  <a:schemeClr val="bg1"/>
                </a:solidFill>
              </a:rPr>
              <a:t> </a:t>
            </a:r>
            <a:r>
              <a:rPr lang="el-GR" dirty="0" smtClean="0">
                <a:solidFill>
                  <a:schemeClr val="bg1"/>
                </a:solidFill>
              </a:rPr>
              <a:t>(25 κοινότητες)</a:t>
            </a:r>
            <a:r>
              <a:rPr lang="en-US" dirty="0" smtClean="0">
                <a:solidFill>
                  <a:schemeClr val="bg1"/>
                </a:solidFill>
              </a:rPr>
              <a:t>. H </a:t>
            </a:r>
            <a:r>
              <a:rPr lang="el-GR" dirty="0" smtClean="0">
                <a:solidFill>
                  <a:schemeClr val="bg1"/>
                </a:solidFill>
              </a:rPr>
              <a:t>ομοιότητά τους με τον ΝΜΙ μετράται 0.5509663</a:t>
            </a:r>
            <a:r>
              <a:rPr lang="en-US" dirty="0" smtClean="0">
                <a:solidFill>
                  <a:schemeClr val="bg1"/>
                </a:solidFill>
              </a:rPr>
              <a:t>.</a:t>
            </a:r>
            <a:endParaRPr lang="el-GR" dirty="0" smtClean="0">
              <a:solidFill>
                <a:schemeClr val="bg1"/>
              </a:solidFill>
            </a:endParaRPr>
          </a:p>
        </p:txBody>
      </p:sp>
    </p:spTree>
    <p:extLst>
      <p:ext uri="{BB962C8B-B14F-4D97-AF65-F5344CB8AC3E}">
        <p14:creationId xmlns:p14="http://schemas.microsoft.com/office/powerpoint/2010/main" xmlns="" val="41066867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764704"/>
            <a:ext cx="8640960" cy="5361459"/>
          </a:xfrm>
        </p:spPr>
        <p:txBody>
          <a:bodyPr/>
          <a:lstStyle/>
          <a:p>
            <a:pPr marL="0" indent="0">
              <a:buNone/>
            </a:pPr>
            <a:r>
              <a:rPr lang="el-GR" sz="1800" dirty="0">
                <a:solidFill>
                  <a:schemeClr val="bg1"/>
                </a:solidFill>
              </a:rPr>
              <a:t>Για </a:t>
            </a:r>
            <a:r>
              <a:rPr lang="el-GR" sz="1800" dirty="0" smtClean="0">
                <a:solidFill>
                  <a:schemeClr val="bg1"/>
                </a:solidFill>
              </a:rPr>
              <a:t>ολόκληρο το δίκτυο χρησιμοποιήθηκαν </a:t>
            </a:r>
            <a:r>
              <a:rPr lang="el-GR" sz="1800" dirty="0">
                <a:solidFill>
                  <a:schemeClr val="bg1"/>
                </a:solidFill>
              </a:rPr>
              <a:t>οι αλγόριθμοι </a:t>
            </a:r>
            <a:r>
              <a:rPr lang="en-US" sz="1800" dirty="0" err="1" smtClean="0">
                <a:solidFill>
                  <a:schemeClr val="bg1"/>
                </a:solidFill>
              </a:rPr>
              <a:t>ClusterWalktrap</a:t>
            </a:r>
            <a:r>
              <a:rPr lang="en-US" sz="1800" dirty="0" smtClean="0">
                <a:solidFill>
                  <a:schemeClr val="bg1"/>
                </a:solidFill>
              </a:rPr>
              <a:t> (815 </a:t>
            </a:r>
            <a:r>
              <a:rPr lang="el-GR" sz="1800" dirty="0" smtClean="0">
                <a:solidFill>
                  <a:schemeClr val="bg1"/>
                </a:solidFill>
              </a:rPr>
              <a:t>κοινότητες)</a:t>
            </a:r>
            <a:r>
              <a:rPr lang="en-US" sz="1800" dirty="0" smtClean="0">
                <a:solidFill>
                  <a:schemeClr val="bg1"/>
                </a:solidFill>
              </a:rPr>
              <a:t> </a:t>
            </a:r>
            <a:r>
              <a:rPr lang="el-GR" sz="1800" dirty="0">
                <a:solidFill>
                  <a:schemeClr val="bg1"/>
                </a:solidFill>
              </a:rPr>
              <a:t>και </a:t>
            </a:r>
            <a:r>
              <a:rPr lang="en-US" sz="1800" dirty="0" err="1" smtClean="0">
                <a:solidFill>
                  <a:schemeClr val="bg1"/>
                </a:solidFill>
              </a:rPr>
              <a:t>ClusterLouvain</a:t>
            </a:r>
            <a:r>
              <a:rPr lang="en-US" sz="1800" dirty="0" smtClean="0">
                <a:solidFill>
                  <a:schemeClr val="bg1"/>
                </a:solidFill>
              </a:rPr>
              <a:t> (395 </a:t>
            </a:r>
            <a:r>
              <a:rPr lang="el-GR" sz="1800" dirty="0" smtClean="0">
                <a:solidFill>
                  <a:schemeClr val="bg1"/>
                </a:solidFill>
              </a:rPr>
              <a:t>κοινότητες)</a:t>
            </a:r>
            <a:r>
              <a:rPr lang="en-US" sz="1800" dirty="0" smtClean="0">
                <a:solidFill>
                  <a:schemeClr val="bg1"/>
                </a:solidFill>
              </a:rPr>
              <a:t>. </a:t>
            </a:r>
            <a:r>
              <a:rPr lang="en-US" sz="1800" dirty="0">
                <a:solidFill>
                  <a:schemeClr val="bg1"/>
                </a:solidFill>
              </a:rPr>
              <a:t>H </a:t>
            </a:r>
            <a:r>
              <a:rPr lang="el-GR" sz="1800" dirty="0">
                <a:solidFill>
                  <a:schemeClr val="bg1"/>
                </a:solidFill>
              </a:rPr>
              <a:t>ομοιότητά τους με τον ΝΜΙ μετράται </a:t>
            </a:r>
            <a:r>
              <a:rPr lang="el-GR" sz="1800" dirty="0" smtClean="0">
                <a:solidFill>
                  <a:schemeClr val="bg1"/>
                </a:solidFill>
              </a:rPr>
              <a:t>0.7904059.</a:t>
            </a:r>
            <a:endParaRPr lang="en-US" dirty="0"/>
          </a:p>
        </p:txBody>
      </p:sp>
      <p:pic>
        <p:nvPicPr>
          <p:cNvPr id="1026" name="Picture 2" descr="C:\Users\xx\Desktop\Δίκτυο 2\γραφηματα\CommunitiesG.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4558" r="58555" b="6326"/>
          <a:stretch/>
        </p:blipFill>
        <p:spPr bwMode="auto">
          <a:xfrm>
            <a:off x="0" y="1671092"/>
            <a:ext cx="4162425" cy="5186908"/>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xx\Desktop\Δίκτυο 2\γραφηματα\CommunitiesG.pn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58104" r="4840" b="5963"/>
          <a:stretch/>
        </p:blipFill>
        <p:spPr bwMode="auto">
          <a:xfrm>
            <a:off x="4940276" y="1609162"/>
            <a:ext cx="4181476" cy="5207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294998" y="206297"/>
            <a:ext cx="4680520" cy="523220"/>
          </a:xfrm>
          <a:prstGeom prst="rect">
            <a:avLst/>
          </a:prstGeom>
          <a:noFill/>
        </p:spPr>
        <p:txBody>
          <a:bodyPr wrap="square" rtlCol="0">
            <a:spAutoFit/>
          </a:bodyPr>
          <a:lstStyle/>
          <a:p>
            <a:r>
              <a:rPr lang="el-GR" sz="2800" dirty="0">
                <a:solidFill>
                  <a:schemeClr val="bg1"/>
                </a:solidFill>
              </a:rPr>
              <a:t>Εύρεση κοινοτήτων</a:t>
            </a:r>
            <a:endParaRPr lang="el-GR" sz="2800" dirty="0"/>
          </a:p>
        </p:txBody>
      </p:sp>
    </p:spTree>
    <p:extLst>
      <p:ext uri="{BB962C8B-B14F-4D97-AF65-F5344CB8AC3E}">
        <p14:creationId xmlns:p14="http://schemas.microsoft.com/office/powerpoint/2010/main" xmlns="" val="35308809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l-GR" dirty="0" smtClean="0">
                <a:solidFill>
                  <a:schemeClr val="bg1"/>
                </a:solidFill>
              </a:rPr>
              <a:t>Σύγκριση με </a:t>
            </a:r>
            <a:r>
              <a:rPr lang="en-US" dirty="0" smtClean="0">
                <a:solidFill>
                  <a:schemeClr val="bg1"/>
                </a:solidFill>
              </a:rPr>
              <a:t>ER(5242,14496)</a:t>
            </a:r>
            <a:endParaRPr lang="el-GR" dirty="0">
              <a:solidFill>
                <a:schemeClr val="bg1"/>
              </a:solidFill>
            </a:endParaRPr>
          </a:p>
        </p:txBody>
      </p:sp>
      <p:sp>
        <p:nvSpPr>
          <p:cNvPr id="3" name="Content Placeholder 2"/>
          <p:cNvSpPr>
            <a:spLocks noGrp="1"/>
          </p:cNvSpPr>
          <p:nvPr>
            <p:ph idx="1"/>
          </p:nvPr>
        </p:nvSpPr>
        <p:spPr>
          <a:xfrm>
            <a:off x="457200" y="1285860"/>
            <a:ext cx="8229600" cy="4840303"/>
          </a:xfrm>
        </p:spPr>
        <p:txBody>
          <a:bodyPr>
            <a:normAutofit/>
          </a:bodyPr>
          <a:lstStyle/>
          <a:p>
            <a:r>
              <a:rPr lang="el-GR" sz="2400" dirty="0" smtClean="0">
                <a:solidFill>
                  <a:schemeClr val="bg1"/>
                </a:solidFill>
              </a:rPr>
              <a:t>Το τυχαίο </a:t>
            </a:r>
            <a:r>
              <a:rPr lang="en-US" sz="2400" dirty="0" err="1" smtClean="0">
                <a:solidFill>
                  <a:schemeClr val="bg1"/>
                </a:solidFill>
              </a:rPr>
              <a:t>Erdos-Renyi</a:t>
            </a:r>
            <a:r>
              <a:rPr lang="en-US" sz="2400" dirty="0" smtClean="0">
                <a:solidFill>
                  <a:schemeClr val="bg1"/>
                </a:solidFill>
              </a:rPr>
              <a:t> </a:t>
            </a:r>
            <a:r>
              <a:rPr lang="el-GR" sz="2400" dirty="0" smtClean="0">
                <a:solidFill>
                  <a:schemeClr val="bg1"/>
                </a:solidFill>
              </a:rPr>
              <a:t>δίκτυο με ισάριθμες κορυφές και ακμές με το </a:t>
            </a:r>
            <a:r>
              <a:rPr lang="en-US" sz="2400" dirty="0" err="1" smtClean="0">
                <a:solidFill>
                  <a:schemeClr val="bg1"/>
                </a:solidFill>
              </a:rPr>
              <a:t>GrQc</a:t>
            </a:r>
            <a:r>
              <a:rPr lang="en-US" sz="2400" dirty="0" smtClean="0">
                <a:solidFill>
                  <a:schemeClr val="bg1"/>
                </a:solidFill>
              </a:rPr>
              <a:t> </a:t>
            </a:r>
            <a:r>
              <a:rPr lang="el-GR" sz="2400" dirty="0" smtClean="0">
                <a:solidFill>
                  <a:schemeClr val="bg1"/>
                </a:solidFill>
              </a:rPr>
              <a:t>έχει </a:t>
            </a:r>
            <a:r>
              <a:rPr lang="el-GR" sz="2400" dirty="0" smtClean="0">
                <a:solidFill>
                  <a:schemeClr val="bg1"/>
                </a:solidFill>
              </a:rPr>
              <a:t>προφανώς την ίδια πυκνότητα.</a:t>
            </a:r>
            <a:endParaRPr lang="el-GR" sz="2400" dirty="0" smtClean="0">
              <a:solidFill>
                <a:schemeClr val="bg1"/>
              </a:solidFill>
            </a:endParaRPr>
          </a:p>
          <a:p>
            <a:r>
              <a:rPr lang="el-GR" sz="2400" dirty="0" smtClean="0">
                <a:solidFill>
                  <a:schemeClr val="bg1"/>
                </a:solidFill>
              </a:rPr>
              <a:t>Αποτελείται από </a:t>
            </a:r>
            <a:r>
              <a:rPr lang="el-GR" sz="2400" dirty="0" smtClean="0">
                <a:solidFill>
                  <a:schemeClr val="bg1"/>
                </a:solidFill>
              </a:rPr>
              <a:t>20 συνιστώσες, με την γιγαντιαία να καταλαμβάνει το 99.63$ να ανήκει στην γιγαντιαία, άρα είναι ένα σχεδόν συνδετικό δίκτυο.</a:t>
            </a:r>
          </a:p>
          <a:p>
            <a:r>
              <a:rPr lang="el-GR" sz="2400" dirty="0" smtClean="0">
                <a:solidFill>
                  <a:schemeClr val="bg1"/>
                </a:solidFill>
              </a:rPr>
              <a:t>Οι υπόλοιπες 19 συνιστώσες ειναι 19 ασύνδετοι κόμβοι.</a:t>
            </a:r>
            <a:endParaRPr lang="el-GR" sz="2400" dirty="0" smtClean="0">
              <a:solidFill>
                <a:schemeClr val="bg1"/>
              </a:solidFill>
            </a:endParaRPr>
          </a:p>
        </p:txBody>
      </p:sp>
      <p:pic>
        <p:nvPicPr>
          <p:cNvPr id="4" name="Picture 3" descr="CA-ER plot.jpeg"/>
          <p:cNvPicPr>
            <a:picLocks noChangeAspect="1"/>
          </p:cNvPicPr>
          <p:nvPr/>
        </p:nvPicPr>
        <p:blipFill>
          <a:blip r:embed="rId2" cstate="print"/>
          <a:srcRect l="12009" t="7775" r="5884" b="19838"/>
          <a:stretch>
            <a:fillRect/>
          </a:stretch>
        </p:blipFill>
        <p:spPr>
          <a:xfrm>
            <a:off x="0" y="1285860"/>
            <a:ext cx="9173830" cy="4929222"/>
          </a:xfrm>
          <a:prstGeom prst="rect">
            <a:avLst/>
          </a:prstGeom>
        </p:spPr>
      </p:pic>
      <p:sp>
        <p:nvSpPr>
          <p:cNvPr id="5" name="TextBox 4"/>
          <p:cNvSpPr txBox="1"/>
          <p:nvPr/>
        </p:nvSpPr>
        <p:spPr>
          <a:xfrm>
            <a:off x="571472" y="5715016"/>
            <a:ext cx="6715172" cy="923330"/>
          </a:xfrm>
          <a:prstGeom prst="rect">
            <a:avLst/>
          </a:prstGeom>
          <a:noFill/>
        </p:spPr>
        <p:txBody>
          <a:bodyPr wrap="square" rtlCol="0">
            <a:spAutoFit/>
          </a:bodyPr>
          <a:lstStyle/>
          <a:p>
            <a:r>
              <a:rPr lang="el-GR" b="1" dirty="0" smtClean="0">
                <a:solidFill>
                  <a:schemeClr val="bg1"/>
                </a:solidFill>
              </a:rPr>
              <a:t>Παρατηρείται ομοιογένεια, σχεδόν συνεκτικό τυχαίο δίκτυο σε αντίθεση με το Δίκτυο 2, όπου έχουμε ετερογένεια και διαφορετική δομή</a:t>
            </a:r>
            <a:endParaRPr lang="el-GR"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ox(in)">
                                      <p:cBhvr>
                                        <p:cTn id="15" dur="500"/>
                                        <p:tgtEl>
                                          <p:spTgt spid="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l-GR" dirty="0" smtClean="0">
                <a:solidFill>
                  <a:schemeClr val="accent2">
                    <a:lumMod val="75000"/>
                  </a:schemeClr>
                </a:solidFill>
              </a:rPr>
              <a:t>Κατανομή Βαθμών στα δύο δίκτυα</a:t>
            </a:r>
            <a:endParaRPr lang="el-GR" dirty="0">
              <a:solidFill>
                <a:schemeClr val="accent2">
                  <a:lumMod val="75000"/>
                </a:schemeClr>
              </a:solidFill>
            </a:endParaRPr>
          </a:p>
        </p:txBody>
      </p:sp>
      <p:sp>
        <p:nvSpPr>
          <p:cNvPr id="3" name="Content Placeholder 2"/>
          <p:cNvSpPr>
            <a:spLocks noGrp="1"/>
          </p:cNvSpPr>
          <p:nvPr>
            <p:ph idx="1"/>
          </p:nvPr>
        </p:nvSpPr>
        <p:spPr>
          <a:xfrm>
            <a:off x="457200" y="1285860"/>
            <a:ext cx="8229600" cy="4840303"/>
          </a:xfrm>
        </p:spPr>
        <p:txBody>
          <a:bodyPr>
            <a:normAutofit/>
          </a:bodyPr>
          <a:lstStyle/>
          <a:p>
            <a:r>
              <a:rPr lang="el-GR" dirty="0" smtClean="0"/>
              <a:t>Η μελέτη της κατανομής των βαθμών απαντά σε πιθανολογικά ερωτήματα για το ελάχιστο και μέγιστο πλήθος συνεργασιών του κάθε επιστήμονα στο δίκτυο.</a:t>
            </a:r>
          </a:p>
          <a:p>
            <a:r>
              <a:rPr lang="el-GR" dirty="0" smtClean="0"/>
              <a:t>Τυπική απόκλιση βαθμών </a:t>
            </a:r>
            <a:r>
              <a:rPr lang="en-US" dirty="0" smtClean="0"/>
              <a:t>ER= 3</a:t>
            </a:r>
            <a:r>
              <a:rPr lang="el-GR" dirty="0" smtClean="0"/>
              <a:t>.</a:t>
            </a:r>
            <a:r>
              <a:rPr lang="en-US" dirty="0" smtClean="0"/>
              <a:t>36</a:t>
            </a:r>
            <a:endParaRPr lang="el-GR" dirty="0" smtClean="0"/>
          </a:p>
          <a:p>
            <a:pPr>
              <a:buNone/>
            </a:pPr>
            <a:r>
              <a:rPr lang="el-GR" dirty="0" smtClean="0"/>
              <a:t>	Τυπική απόκλιση βαθμών</a:t>
            </a:r>
            <a:r>
              <a:rPr lang="en-US" dirty="0" smtClean="0"/>
              <a:t> </a:t>
            </a:r>
            <a:r>
              <a:rPr lang="en-US" dirty="0" err="1" smtClean="0"/>
              <a:t>GrQc</a:t>
            </a:r>
            <a:r>
              <a:rPr lang="en-US" dirty="0" smtClean="0"/>
              <a:t>= 7</a:t>
            </a:r>
            <a:r>
              <a:rPr lang="el-GR" dirty="0" smtClean="0"/>
              <a:t>.92</a:t>
            </a:r>
          </a:p>
          <a:p>
            <a:pPr>
              <a:buNone/>
            </a:pPr>
            <a:r>
              <a:rPr lang="el-GR" dirty="0" smtClean="0"/>
              <a:t>	Η μεγάλη διαφορά υποδηλώνει πως στο δίκτυο μας υπάρχει μεγάλη διασπορά στον αριθμό των συνεργασιών των επιστημόνων, καθώς αυτές δε συγκεντρώνονται περί ενός Μ.Ο.</a:t>
            </a:r>
            <a:endParaRPr lang="en-US" dirty="0" smtClean="0"/>
          </a:p>
          <a:p>
            <a:r>
              <a:rPr lang="el-GR" dirty="0" smtClean="0"/>
              <a:t>Ο έλεγχος υποθέσεων επαληθεύει το αναμενόμενο: οι βαθμοί του </a:t>
            </a:r>
            <a:r>
              <a:rPr lang="en-US" dirty="0" smtClean="0"/>
              <a:t>ER </a:t>
            </a:r>
            <a:r>
              <a:rPr lang="el-GR" dirty="0" smtClean="0"/>
              <a:t>ακολουθούν κατανομή </a:t>
            </a:r>
            <a:r>
              <a:rPr lang="en-US" dirty="0" smtClean="0"/>
              <a:t>Poisson</a:t>
            </a:r>
            <a:r>
              <a:rPr lang="el-GR" dirty="0" smtClean="0"/>
              <a:t> , </a:t>
            </a:r>
            <a:r>
              <a:rPr lang="en-US" dirty="0" smtClean="0"/>
              <a:t>p-value=0.77</a:t>
            </a:r>
          </a:p>
          <a:p>
            <a:endParaRPr lang="el-GR" dirty="0" smtClean="0"/>
          </a:p>
        </p:txBody>
      </p:sp>
      <p:pic>
        <p:nvPicPr>
          <p:cNvPr id="4" name="Picture 3" descr="degreedistERCA.jpeg"/>
          <p:cNvPicPr>
            <a:picLocks noChangeAspect="1"/>
          </p:cNvPicPr>
          <p:nvPr/>
        </p:nvPicPr>
        <p:blipFill>
          <a:blip r:embed="rId3" cstate="print"/>
          <a:stretch>
            <a:fillRect/>
          </a:stretch>
        </p:blipFill>
        <p:spPr>
          <a:xfrm>
            <a:off x="441593" y="1055727"/>
            <a:ext cx="8147248" cy="4965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ox(i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5" name="Content Placeholder 4"/>
          <p:cNvSpPr>
            <a:spLocks noGrp="1"/>
          </p:cNvSpPr>
          <p:nvPr>
            <p:ph idx="1"/>
          </p:nvPr>
        </p:nvSpPr>
        <p:spPr>
          <a:xfrm>
            <a:off x="457200" y="1214422"/>
            <a:ext cx="8229600" cy="4911741"/>
          </a:xfrm>
        </p:spPr>
        <p:txBody>
          <a:bodyPr>
            <a:normAutofit lnSpcReduction="10000"/>
          </a:bodyPr>
          <a:lstStyle/>
          <a:p>
            <a:r>
              <a:rPr lang="el-GR" sz="2400" dirty="0" smtClean="0"/>
              <a:t>Ένα τυχαίο δίκτυο εμφανίζει την ιδιότητα του μικρόκοσμου =&gt; Ελέγχουμε αν το δίκτυό μας εμφανίζει ιδιότητα μικρόκοσμου συγκρίνοντας θεμελιώδη στοιχεία του με το </a:t>
            </a:r>
            <a:r>
              <a:rPr lang="en-US" sz="2400" dirty="0" smtClean="0"/>
              <a:t>ER</a:t>
            </a:r>
          </a:p>
          <a:p>
            <a:pPr>
              <a:buNone/>
            </a:pPr>
            <a:r>
              <a:rPr lang="el-GR" sz="2400" dirty="0" smtClean="0"/>
              <a:t>		</a:t>
            </a:r>
            <a:r>
              <a:rPr lang="el-GR" sz="2400" b="1" dirty="0" smtClean="0"/>
              <a:t>Αποστάσεις:</a:t>
            </a:r>
          </a:p>
          <a:p>
            <a:pPr>
              <a:buNone/>
            </a:pPr>
            <a:r>
              <a:rPr lang="en-US" sz="2400" dirty="0" err="1" smtClean="0"/>
              <a:t>GrQc</a:t>
            </a:r>
            <a:r>
              <a:rPr lang="el-GR" sz="2400" dirty="0" smtClean="0"/>
              <a:t>:   Διάμετρος </a:t>
            </a:r>
            <a:r>
              <a:rPr lang="en-US" sz="2400" dirty="0" smtClean="0"/>
              <a:t>=</a:t>
            </a:r>
            <a:r>
              <a:rPr lang="el-GR" sz="2400" dirty="0" smtClean="0"/>
              <a:t>17 		Μέση Απόσταση=6.05</a:t>
            </a:r>
            <a:endParaRPr lang="en-US" sz="2400" dirty="0" smtClean="0"/>
          </a:p>
          <a:p>
            <a:pPr>
              <a:buNone/>
            </a:pPr>
            <a:r>
              <a:rPr lang="el-GR" sz="2400" dirty="0" smtClean="0"/>
              <a:t>Γ.Σ.: 	Διάμετρος </a:t>
            </a:r>
            <a:r>
              <a:rPr lang="en-US" sz="2400" dirty="0" smtClean="0"/>
              <a:t>=</a:t>
            </a:r>
            <a:r>
              <a:rPr lang="el-GR" sz="2400" dirty="0" smtClean="0"/>
              <a:t>17</a:t>
            </a:r>
            <a:r>
              <a:rPr lang="en-US" sz="2400" dirty="0" smtClean="0"/>
              <a:t>	</a:t>
            </a:r>
            <a:r>
              <a:rPr lang="el-GR" sz="2400" dirty="0" smtClean="0"/>
              <a:t>	Μέση Απόσταση=6.05</a:t>
            </a:r>
            <a:endParaRPr lang="en-US" sz="2400" dirty="0" smtClean="0"/>
          </a:p>
          <a:p>
            <a:pPr>
              <a:buNone/>
            </a:pPr>
            <a:r>
              <a:rPr lang="en-US" sz="2400" dirty="0" smtClean="0"/>
              <a:t>ER</a:t>
            </a:r>
            <a:r>
              <a:rPr lang="el-GR" sz="2400" dirty="0" smtClean="0"/>
              <a:t>: 	Διάμετρος </a:t>
            </a:r>
            <a:r>
              <a:rPr lang="en-US" sz="2400" dirty="0" smtClean="0"/>
              <a:t>=</a:t>
            </a:r>
            <a:r>
              <a:rPr lang="en-US" sz="2400" dirty="0" smtClean="0"/>
              <a:t>10</a:t>
            </a:r>
            <a:r>
              <a:rPr lang="el-GR" sz="2400" dirty="0" smtClean="0"/>
              <a:t>			Μέση </a:t>
            </a:r>
            <a:r>
              <a:rPr lang="el-GR" sz="2400" dirty="0" smtClean="0"/>
              <a:t>Απόσταση=5.15</a:t>
            </a:r>
            <a:endParaRPr lang="el-GR" sz="2400" dirty="0" smtClean="0"/>
          </a:p>
          <a:p>
            <a:pPr>
              <a:buNone/>
            </a:pPr>
            <a:r>
              <a:rPr lang="el-GR" sz="2400" u="sng" dirty="0" smtClean="0"/>
              <a:t>Συμπέρασμα:</a:t>
            </a:r>
            <a:r>
              <a:rPr lang="el-GR" sz="2400" dirty="0" smtClean="0"/>
              <a:t> Οι αποστάσεις στο </a:t>
            </a:r>
            <a:r>
              <a:rPr lang="en-US" sz="2400" dirty="0" err="1" smtClean="0"/>
              <a:t>GrQc</a:t>
            </a:r>
            <a:r>
              <a:rPr lang="en-US" sz="2400" dirty="0" smtClean="0"/>
              <a:t> </a:t>
            </a:r>
            <a:r>
              <a:rPr lang="el-GR" sz="2400" dirty="0" smtClean="0"/>
              <a:t>είναι πολύ μεγαλύτερες από αυτές του τυχαίου δικτύου</a:t>
            </a:r>
            <a:r>
              <a:rPr lang="el-GR" sz="2400" dirty="0"/>
              <a:t> </a:t>
            </a:r>
            <a:r>
              <a:rPr lang="el-GR" sz="2400" dirty="0" smtClean="0"/>
              <a:t>=&gt;</a:t>
            </a:r>
          </a:p>
          <a:p>
            <a:pPr>
              <a:buNone/>
            </a:pPr>
            <a:r>
              <a:rPr lang="el-GR" sz="2400" dirty="0" smtClean="0"/>
              <a:t>Δεν επιβεβαιώνεται η ύπαρξη της ιδιότητας μικρόκοσμου στο σημείο αυτό</a:t>
            </a:r>
            <a:endParaRPr lang="en-US" sz="2400" dirty="0" smtClean="0"/>
          </a:p>
          <a:p>
            <a:pPr>
              <a:buNone/>
            </a:pPr>
            <a:endParaRPr lang="el-G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3" name="Content Placeholder 2"/>
          <p:cNvSpPr>
            <a:spLocks noGrp="1"/>
          </p:cNvSpPr>
          <p:nvPr>
            <p:ph idx="1"/>
          </p:nvPr>
        </p:nvSpPr>
        <p:spPr>
          <a:xfrm>
            <a:off x="457200" y="1214422"/>
            <a:ext cx="8229600" cy="4911741"/>
          </a:xfrm>
        </p:spPr>
        <p:txBody>
          <a:bodyPr>
            <a:normAutofit/>
          </a:bodyPr>
          <a:lstStyle/>
          <a:p>
            <a:pPr>
              <a:buFont typeface="Wingdings" panose="05000000000000000000" pitchFamily="2" charset="2"/>
              <a:buChar char="Ø"/>
            </a:pPr>
            <a:r>
              <a:rPr lang="el-GR" sz="2400" dirty="0" smtClean="0"/>
              <a:t>Από το ιστόγραμμα της κατανομής των αποστάσεων στο </a:t>
            </a:r>
            <a:r>
              <a:rPr lang="en-US" sz="2400" dirty="0" err="1" smtClean="0"/>
              <a:t>GrQc</a:t>
            </a:r>
            <a:r>
              <a:rPr lang="el-GR" sz="2400" dirty="0" smtClean="0"/>
              <a:t>, φαίνεται να ακολουθείται κατανομή σχετικά συμμετρική, κανονική κατανομή με μεγάλες αποστάσεις και μικρή ασυμμετρία προς τα δεξιά</a:t>
            </a:r>
            <a:endParaRPr lang="el-GR" sz="2400" dirty="0" smtClean="0">
              <a:solidFill>
                <a:srgbClr val="00B050"/>
              </a:solidFill>
            </a:endParaRPr>
          </a:p>
          <a:p>
            <a:pPr>
              <a:buNone/>
            </a:pPr>
            <a:endParaRPr lang="el-GR" sz="2400" dirty="0" smtClean="0">
              <a:solidFill>
                <a:srgbClr val="00B050"/>
              </a:solidFill>
            </a:endParaRPr>
          </a:p>
        </p:txBody>
      </p:sp>
      <p:pic>
        <p:nvPicPr>
          <p:cNvPr id="5" name="Picture 4" descr="distancedistrCA.jpeg"/>
          <p:cNvPicPr>
            <a:picLocks noChangeAspect="1"/>
          </p:cNvPicPr>
          <p:nvPr/>
        </p:nvPicPr>
        <p:blipFill>
          <a:blip r:embed="rId2" cstate="print"/>
          <a:stretch>
            <a:fillRect/>
          </a:stretch>
        </p:blipFill>
        <p:spPr>
          <a:xfrm>
            <a:off x="971600" y="2852936"/>
            <a:ext cx="5829300" cy="355282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4983179"/>
          </a:xfrm>
        </p:spPr>
        <p:txBody>
          <a:bodyPr>
            <a:normAutofit lnSpcReduction="10000"/>
          </a:bodyPr>
          <a:lstStyle/>
          <a:p>
            <a:pPr>
              <a:buNone/>
            </a:pPr>
            <a:r>
              <a:rPr lang="el-GR" b="1" dirty="0" smtClean="0"/>
              <a:t>	</a:t>
            </a:r>
            <a:r>
              <a:rPr lang="el-GR" sz="2400" b="1" dirty="0" smtClean="0"/>
              <a:t>		Μεταβατικότητα:</a:t>
            </a:r>
          </a:p>
          <a:p>
            <a:pPr>
              <a:buNone/>
            </a:pPr>
            <a:r>
              <a:rPr lang="en-US" sz="2400" dirty="0" err="1" smtClean="0"/>
              <a:t>GrQc</a:t>
            </a:r>
            <a:r>
              <a:rPr lang="el-GR" sz="2400" dirty="0" smtClean="0"/>
              <a:t>: 0.6298425</a:t>
            </a:r>
            <a:endParaRPr lang="en-US" sz="2400" dirty="0" smtClean="0"/>
          </a:p>
          <a:p>
            <a:pPr>
              <a:buNone/>
            </a:pPr>
            <a:r>
              <a:rPr lang="en-US" sz="2400" dirty="0" smtClean="0"/>
              <a:t>ER</a:t>
            </a:r>
            <a:r>
              <a:rPr lang="el-GR" sz="2400" dirty="0" smtClean="0"/>
              <a:t>: </a:t>
            </a:r>
            <a:r>
              <a:rPr lang="el-GR" sz="2400" dirty="0" smtClean="0"/>
              <a:t>0.0009652868</a:t>
            </a:r>
            <a:endParaRPr lang="el-GR" sz="2400" dirty="0" smtClean="0"/>
          </a:p>
          <a:p>
            <a:pPr>
              <a:buNone/>
            </a:pPr>
            <a:r>
              <a:rPr lang="el-GR" sz="2400" b="1" dirty="0"/>
              <a:t>	</a:t>
            </a:r>
            <a:r>
              <a:rPr lang="el-GR" sz="2400" b="1" dirty="0" smtClean="0"/>
              <a:t>	Συντελεστής Σύμπλεξης</a:t>
            </a:r>
            <a:endParaRPr lang="en-US" sz="2400" b="1" dirty="0" smtClean="0"/>
          </a:p>
          <a:p>
            <a:pPr>
              <a:buNone/>
            </a:pPr>
            <a:r>
              <a:rPr lang="en-US" sz="2400" b="1" dirty="0" smtClean="0"/>
              <a:t>(Average Transitivity, Watts and </a:t>
            </a:r>
            <a:r>
              <a:rPr lang="en-US" sz="2400" b="1" dirty="0" err="1" smtClean="0"/>
              <a:t>Strogatz</a:t>
            </a:r>
            <a:r>
              <a:rPr lang="en-US" sz="2400" b="1" dirty="0" smtClean="0"/>
              <a:t>)</a:t>
            </a:r>
            <a:r>
              <a:rPr lang="el-GR" sz="2400" b="1" dirty="0" smtClean="0"/>
              <a:t>:</a:t>
            </a:r>
            <a:endParaRPr lang="en-US" sz="2400" b="1" dirty="0" smtClean="0"/>
          </a:p>
          <a:p>
            <a:pPr>
              <a:buNone/>
            </a:pPr>
            <a:r>
              <a:rPr lang="en-US" sz="2400" dirty="0" err="1" smtClean="0"/>
              <a:t>GrQc</a:t>
            </a:r>
            <a:r>
              <a:rPr lang="el-GR" sz="2400" dirty="0" smtClean="0"/>
              <a:t>: 0.1239001 </a:t>
            </a:r>
            <a:endParaRPr lang="en-US" sz="2400" dirty="0" smtClean="0"/>
          </a:p>
          <a:p>
            <a:pPr>
              <a:buNone/>
            </a:pPr>
            <a:r>
              <a:rPr lang="en-US" sz="2400" dirty="0" smtClean="0"/>
              <a:t>ER</a:t>
            </a:r>
            <a:r>
              <a:rPr lang="el-GR" sz="2400" dirty="0" smtClean="0"/>
              <a:t>: </a:t>
            </a:r>
            <a:r>
              <a:rPr lang="el-GR" sz="2400" dirty="0" smtClean="0"/>
              <a:t>0.000868145</a:t>
            </a:r>
            <a:endParaRPr lang="el-GR" sz="2400" dirty="0" smtClean="0"/>
          </a:p>
          <a:p>
            <a:pPr>
              <a:buNone/>
            </a:pPr>
            <a:r>
              <a:rPr lang="el-GR" sz="2400" dirty="0" smtClean="0"/>
              <a:t>Με αναμενόμενη τιμή:</a:t>
            </a:r>
            <a:r>
              <a:rPr lang="en-US" sz="2400" dirty="0" smtClean="0"/>
              <a:t> </a:t>
            </a:r>
            <a:r>
              <a:rPr lang="el-GR" sz="2400" dirty="0" smtClean="0"/>
              <a:t>0.000868145</a:t>
            </a:r>
            <a:endParaRPr lang="el-GR" sz="2400" dirty="0"/>
          </a:p>
          <a:p>
            <a:pPr>
              <a:buNone/>
            </a:pPr>
            <a:r>
              <a:rPr lang="el-GR" sz="2400" u="sng" dirty="0" smtClean="0"/>
              <a:t>Συμπέρασμα:</a:t>
            </a:r>
            <a:r>
              <a:rPr lang="el-GR" sz="2400" dirty="0" smtClean="0"/>
              <a:t> Οι τιμές του συντελεστή σύμπλεξης και της μεταβατικότητας έχουν πολύ μεγάλη διαφορά =&gt; </a:t>
            </a:r>
          </a:p>
          <a:p>
            <a:pPr>
              <a:buNone/>
            </a:pPr>
            <a:r>
              <a:rPr lang="el-GR" sz="2400" dirty="0" smtClean="0"/>
              <a:t>			Ένδειξη πολύ δομημένου δικτύου</a:t>
            </a:r>
          </a:p>
          <a:p>
            <a:pPr>
              <a:buNone/>
            </a:pPr>
            <a:endParaRPr lang="el-GR"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3" name="Content Placeholder 2"/>
          <p:cNvSpPr>
            <a:spLocks noGrp="1"/>
          </p:cNvSpPr>
          <p:nvPr>
            <p:ph idx="1"/>
          </p:nvPr>
        </p:nvSpPr>
        <p:spPr>
          <a:xfrm>
            <a:off x="457200" y="1214422"/>
            <a:ext cx="8229600" cy="4911741"/>
          </a:xfrm>
        </p:spPr>
        <p:txBody>
          <a:bodyPr>
            <a:normAutofit/>
          </a:bodyPr>
          <a:lstStyle/>
          <a:p>
            <a:pPr>
              <a:buNone/>
            </a:pPr>
            <a:r>
              <a:rPr lang="el-GR" sz="2400" dirty="0" smtClean="0">
                <a:solidFill>
                  <a:schemeClr val="tx1"/>
                </a:solidFill>
              </a:rPr>
              <a:t>Β’ Έλεγχος:</a:t>
            </a:r>
            <a:endParaRPr lang="el-GR" sz="2400" dirty="0">
              <a:solidFill>
                <a:schemeClr val="tx1"/>
              </a:solidFill>
            </a:endParaRPr>
          </a:p>
          <a:p>
            <a:r>
              <a:rPr lang="el-GR" sz="2400" dirty="0" smtClean="0">
                <a:solidFill>
                  <a:schemeClr val="tx1"/>
                </a:solidFill>
              </a:rPr>
              <a:t>Κατασκευή 1000 τυχαίων δικτύων με όμοια χαρακτηριστικά με το δικό μας</a:t>
            </a:r>
          </a:p>
          <a:p>
            <a:r>
              <a:rPr lang="el-GR" sz="2400" dirty="0" smtClean="0">
                <a:solidFill>
                  <a:schemeClr val="tx1"/>
                </a:solidFill>
              </a:rPr>
              <a:t>Υπολογισμός Μέσης Τιμής της Διαμέτρου και Συντελεστή </a:t>
            </a:r>
            <a:r>
              <a:rPr lang="en-US" sz="2400" dirty="0" smtClean="0">
                <a:solidFill>
                  <a:schemeClr val="tx1"/>
                </a:solidFill>
              </a:rPr>
              <a:t>Watts and </a:t>
            </a:r>
            <a:r>
              <a:rPr lang="en-US" sz="2400" dirty="0" err="1" smtClean="0">
                <a:solidFill>
                  <a:schemeClr val="tx1"/>
                </a:solidFill>
              </a:rPr>
              <a:t>Strogatz</a:t>
            </a:r>
            <a:r>
              <a:rPr lang="en-US" sz="2400" dirty="0" smtClean="0">
                <a:solidFill>
                  <a:schemeClr val="tx1"/>
                </a:solidFill>
              </a:rPr>
              <a:t> </a:t>
            </a:r>
            <a:endParaRPr lang="el-GR" sz="2400" dirty="0" smtClean="0">
              <a:solidFill>
                <a:schemeClr val="tx1"/>
              </a:solidFill>
            </a:endParaRPr>
          </a:p>
          <a:p>
            <a:r>
              <a:rPr lang="el-GR" sz="2400" dirty="0" smtClean="0">
                <a:solidFill>
                  <a:schemeClr val="tx1"/>
                </a:solidFill>
              </a:rPr>
              <a:t>Ποσοτική επί τις εκατό σύγκριση των μεγεθών με αυτές του δικτύου μας</a:t>
            </a:r>
          </a:p>
          <a:p>
            <a:r>
              <a:rPr lang="el-GR" sz="2400" dirty="0" smtClean="0">
                <a:solidFill>
                  <a:schemeClr val="tx1"/>
                </a:solidFill>
              </a:rPr>
              <a:t>Και αυτός ο έλεγχος απορρίπτει την υπόθεση =&gt;</a:t>
            </a:r>
          </a:p>
          <a:p>
            <a:pPr marL="0" indent="0">
              <a:buNone/>
            </a:pPr>
            <a:r>
              <a:rPr lang="el-GR" sz="2400" dirty="0" smtClean="0">
                <a:solidFill>
                  <a:schemeClr val="tx1"/>
                </a:solidFill>
              </a:rPr>
              <a:t> Δεν έχει ιδιότητα μικρόκοσμου το δίκτυό μας</a:t>
            </a:r>
          </a:p>
          <a:p>
            <a:pPr>
              <a:buNone/>
            </a:pPr>
            <a:endParaRPr lang="el-GR" sz="2400" dirty="0" smtClean="0">
              <a:solidFill>
                <a:schemeClr val="tx1"/>
              </a:solidFill>
            </a:endParaRPr>
          </a:p>
        </p:txBody>
      </p:sp>
    </p:spTree>
    <p:extLst>
      <p:ext uri="{BB962C8B-B14F-4D97-AF65-F5344CB8AC3E}">
        <p14:creationId xmlns:p14="http://schemas.microsoft.com/office/powerpoint/2010/main" xmlns="" val="2978847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l-GR" dirty="0" smtClean="0">
                <a:solidFill>
                  <a:schemeClr val="accent2">
                    <a:lumMod val="75000"/>
                  </a:schemeClr>
                </a:solidFill>
              </a:rPr>
              <a:t>Δίκτυο1-Κοφτερού Μαρία</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054617"/>
          </a:xfrm>
        </p:spPr>
        <p:txBody>
          <a:bodyPr>
            <a:normAutofit/>
          </a:bodyPr>
          <a:lstStyle/>
          <a:p>
            <a:r>
              <a:rPr lang="el-GR" dirty="0" smtClean="0"/>
              <a:t>Η γενική ιδέα της σύνδεσης δύο περιοδικών είναι: Το περιοδικό Α συνδέεται με το περιοδικό Β αν προκύπτει από αυτό άμεσα, μέσα από ένα </a:t>
            </a:r>
            <a:r>
              <a:rPr lang="en-US" dirty="0" err="1" smtClean="0"/>
              <a:t>clickstream</a:t>
            </a:r>
            <a:r>
              <a:rPr lang="el-GR" dirty="0" smtClean="0"/>
              <a:t>. Η δύναμη αυτής της σύνδεσης μεταξύ των Α και Β δηλώνεται ως η πιθανότητα το ένα περιοδικό να διαδεχθεί το άλλο στο σύνολο των </a:t>
            </a:r>
            <a:r>
              <a:rPr lang="en-US" dirty="0" smtClean="0"/>
              <a:t>clickstreams</a:t>
            </a:r>
            <a:endParaRPr lang="el-GR" dirty="0" smtClean="0"/>
          </a:p>
          <a:p>
            <a:r>
              <a:rPr lang="el-GR" dirty="0" smtClean="0"/>
              <a:t>Το δίκτυο είναι αρχικά κατευθυνόμενο, σχέση που περιγράφεται μαθηματικά ως: </a:t>
            </a:r>
            <a:r>
              <a:rPr lang="en-US" dirty="0" smtClean="0"/>
              <a:t>P(</a:t>
            </a:r>
            <a:r>
              <a:rPr lang="el-GR" dirty="0" smtClean="0"/>
              <a:t>Α,Β) ≠ Ρ(Β,Α).</a:t>
            </a:r>
            <a:r>
              <a:rPr lang="en-US" dirty="0" smtClean="0"/>
              <a:t> </a:t>
            </a:r>
            <a:r>
              <a:rPr lang="el-GR" dirty="0" smtClean="0"/>
              <a:t>Αυτό οφείλεται στο ότι αυτές οι δεσμευμένες πιθανότητες προέκυψαν από ακολουθίες </a:t>
            </a:r>
            <a:r>
              <a:rPr lang="en-US" dirty="0" smtClean="0"/>
              <a:t>clickstreams</a:t>
            </a:r>
            <a:r>
              <a:rPr lang="el-GR" dirty="0" smtClean="0"/>
              <a:t> και όχι από καποιο συμμετρικό μέτρο ομοιότητας των περιοδικών</a:t>
            </a:r>
            <a:r>
              <a:rPr lang="en-US" dirty="0" smtClean="0"/>
              <a:t> </a:t>
            </a:r>
            <a:endParaRPr lang="el-GR" dirty="0" smtClean="0"/>
          </a:p>
          <a:p>
            <a:r>
              <a:rPr lang="el-GR" dirty="0" smtClean="0"/>
              <a:t>Μετατρέπεται σε μη κατευθυνόμενο, κρατώντας τις 5 ισχυρότερες εξερχόμενες συνδέσεις κάθε περιοδικού και δημιουργώντας έναν συμμετρικό πίνακα συνδέσεων :</a:t>
            </a:r>
          </a:p>
          <a:p>
            <a:r>
              <a:rPr lang="el-GR" dirty="0" smtClean="0"/>
              <a:t>Δεδομένου ότι η σύνδεση εκφράζεται με πιθανότητα, το δίκτυο είναι σταθμισμένο με κανονικοποιημένα βάρη</a:t>
            </a:r>
          </a:p>
          <a:p>
            <a:r>
              <a:rPr lang="el-GR" dirty="0" smtClean="0"/>
              <a:t>Το δίκτυο δεν είναι διμερές, αφού δε μπορούν να σχηματιστούν δύο ανεξάρτητα σύνολα κορυφών</a:t>
            </a:r>
            <a:endParaRPr lang="el-GR" dirty="0"/>
          </a:p>
        </p:txBody>
      </p:sp>
      <p:graphicFrame>
        <p:nvGraphicFramePr>
          <p:cNvPr id="1026" name="Object 2"/>
          <p:cNvGraphicFramePr>
            <a:graphicFrameLocks noChangeAspect="1"/>
          </p:cNvGraphicFramePr>
          <p:nvPr/>
        </p:nvGraphicFramePr>
        <p:xfrm>
          <a:off x="4143372" y="4286256"/>
          <a:ext cx="986275" cy="638178"/>
        </p:xfrm>
        <a:graphic>
          <a:graphicData uri="http://schemas.openxmlformats.org/presentationml/2006/ole">
            <p:oleObj spid="_x0000_s1028" name="Equation" r:id="rId3" imgW="647700" imgH="419100" progId="Equation.DSMT4">
              <p:embed/>
            </p:oleObj>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l-GR" dirty="0" smtClean="0">
                <a:solidFill>
                  <a:schemeClr val="accent2">
                    <a:lumMod val="75000"/>
                  </a:schemeClr>
                </a:solidFill>
              </a:rPr>
              <a:t>Ύπαρξη Μοτίβων</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4983179"/>
          </a:xfrm>
        </p:spPr>
        <p:txBody>
          <a:bodyPr>
            <a:normAutofit/>
          </a:bodyPr>
          <a:lstStyle/>
          <a:p>
            <a:pPr>
              <a:buNone/>
            </a:pPr>
            <a:r>
              <a:rPr lang="el-GR" sz="2800" dirty="0" smtClean="0"/>
              <a:t>Μια πρώτη μελέτη στο</a:t>
            </a:r>
            <a:r>
              <a:rPr lang="en-US" sz="2800" dirty="0" smtClean="0"/>
              <a:t> </a:t>
            </a:r>
            <a:r>
              <a:rPr lang="en-US" sz="2800" dirty="0" err="1" smtClean="0"/>
              <a:t>GrQc</a:t>
            </a:r>
            <a:r>
              <a:rPr lang="en-US" sz="2800" dirty="0" smtClean="0"/>
              <a:t> </a:t>
            </a:r>
            <a:r>
              <a:rPr lang="el-GR" sz="2800" dirty="0" smtClean="0"/>
              <a:t>αποκαλύπτει την ύπαρξη:</a:t>
            </a:r>
          </a:p>
          <a:p>
            <a:r>
              <a:rPr lang="el-GR" sz="2800" dirty="0" smtClean="0"/>
              <a:t>0 επιστήμονες με μόνο 1 συνεργασία στο ενεργητικό τους</a:t>
            </a:r>
          </a:p>
          <a:p>
            <a:r>
              <a:rPr lang="el-GR" sz="2800" dirty="0" smtClean="0"/>
              <a:t>85</a:t>
            </a:r>
            <a:r>
              <a:rPr lang="en-US" sz="2800" dirty="0" smtClean="0"/>
              <a:t>.</a:t>
            </a:r>
            <a:r>
              <a:rPr lang="el-GR" sz="2800" dirty="0" smtClean="0"/>
              <a:t>087 υπογραφήματα 2 ακμών, δηλαδή ζεύγη συνεργατών</a:t>
            </a:r>
          </a:p>
          <a:p>
            <a:r>
              <a:rPr lang="el-GR" sz="2800" dirty="0" smtClean="0"/>
              <a:t>48</a:t>
            </a:r>
            <a:r>
              <a:rPr lang="en-US" sz="2800" dirty="0" smtClean="0"/>
              <a:t>.</a:t>
            </a:r>
            <a:r>
              <a:rPr lang="el-GR" sz="2800" dirty="0" smtClean="0"/>
              <a:t>260  τριπλέτες συνεργασιών</a:t>
            </a:r>
          </a:p>
          <a:p>
            <a:r>
              <a:rPr lang="el-GR" sz="2800" dirty="0" smtClean="0"/>
              <a:t>329</a:t>
            </a:r>
            <a:r>
              <a:rPr lang="en-US" sz="2800" dirty="0" smtClean="0"/>
              <a:t>.</a:t>
            </a:r>
            <a:r>
              <a:rPr lang="el-GR" sz="2800" dirty="0" smtClean="0"/>
              <a:t>297 μοτίβα 4 ακμών</a:t>
            </a:r>
          </a:p>
          <a:p>
            <a:pPr>
              <a:buNone/>
            </a:pPr>
            <a:r>
              <a:rPr lang="el-GR" sz="2800" dirty="0" smtClean="0"/>
              <a:t>Πιο αναλυτικά χρησιμοποιώντας το </a:t>
            </a:r>
            <a:r>
              <a:rPr lang="en-US" sz="2800" dirty="0" err="1" smtClean="0"/>
              <a:t>Fanmod</a:t>
            </a:r>
            <a:r>
              <a:rPr lang="en-US" sz="2800" dirty="0" smtClean="0"/>
              <a:t>:</a:t>
            </a:r>
            <a:endParaRPr lang="el-GR" sz="28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97" y="332656"/>
            <a:ext cx="6347713" cy="1320800"/>
          </a:xfrm>
        </p:spPr>
        <p:txBody>
          <a:bodyPr/>
          <a:lstStyle/>
          <a:p>
            <a:r>
              <a:rPr lang="el-GR" dirty="0" smtClean="0">
                <a:solidFill>
                  <a:schemeClr val="accent2">
                    <a:lumMod val="75000"/>
                  </a:schemeClr>
                </a:solidFill>
              </a:rPr>
              <a:t>Ύπαρξη Μοτίβων Κ3</a:t>
            </a:r>
            <a:endParaRPr lang="el-GR" dirty="0">
              <a:solidFill>
                <a:schemeClr val="accent2">
                  <a:lumMod val="75000"/>
                </a:schemeClr>
              </a:solidFill>
            </a:endParaRPr>
          </a:p>
        </p:txBody>
      </p:sp>
      <p:sp>
        <p:nvSpPr>
          <p:cNvPr id="5" name="TextBox 4"/>
          <p:cNvSpPr txBox="1"/>
          <p:nvPr/>
        </p:nvSpPr>
        <p:spPr>
          <a:xfrm>
            <a:off x="785786" y="4714884"/>
            <a:ext cx="7215238" cy="1631216"/>
          </a:xfrm>
          <a:prstGeom prst="rect">
            <a:avLst/>
          </a:prstGeom>
          <a:noFill/>
        </p:spPr>
        <p:txBody>
          <a:bodyPr wrap="square" rtlCol="0">
            <a:spAutoFit/>
          </a:bodyPr>
          <a:lstStyle/>
          <a:p>
            <a:r>
              <a:rPr lang="el-GR" sz="2000" dirty="0" smtClean="0"/>
              <a:t>Η γραμμική παλινδρόμηση μεταξύ βαθμού και συντελεστή σύμπλεξης έδειξε πως δεν υπάρχει ιεραρχική δομή.</a:t>
            </a:r>
          </a:p>
          <a:p>
            <a:r>
              <a:rPr lang="el-GR" sz="2000" dirty="0" smtClean="0"/>
              <a:t> Αυτό επιβεβαιώνει και η πολύ αυξημένη ύπαρξη (36.191%) τριγώνων στο δίκτυο, είναι στατιστικά σημαντική, με </a:t>
            </a:r>
            <a:r>
              <a:rPr lang="en-US" sz="2000" dirty="0" smtClean="0"/>
              <a:t>z=4249.3 </a:t>
            </a:r>
            <a:r>
              <a:rPr lang="el-GR" sz="2000" dirty="0" smtClean="0"/>
              <a:t>και </a:t>
            </a:r>
            <a:r>
              <a:rPr lang="en-US" sz="2000" dirty="0" smtClean="0"/>
              <a:t>p=0, </a:t>
            </a:r>
            <a:r>
              <a:rPr lang="el-GR" sz="2000" dirty="0" smtClean="0"/>
              <a:t>για τη δομή και την εξέλιξή του.</a:t>
            </a:r>
            <a:endParaRPr lang="el-GR" sz="2000" dirty="0"/>
          </a:p>
        </p:txBody>
      </p:sp>
      <p:pic>
        <p:nvPicPr>
          <p:cNvPr id="7" name="Content Placeholder 6" descr="QcGr.PNG"/>
          <p:cNvPicPr>
            <a:picLocks noGrp="1" noChangeAspect="1"/>
          </p:cNvPicPr>
          <p:nvPr>
            <p:ph idx="1"/>
          </p:nvPr>
        </p:nvPicPr>
        <p:blipFill>
          <a:blip r:embed="rId2"/>
          <a:srcRect t="5150" r="1399" b="22751"/>
          <a:stretch>
            <a:fillRect/>
          </a:stretch>
        </p:blipFill>
        <p:spPr>
          <a:xfrm>
            <a:off x="714348" y="1357298"/>
            <a:ext cx="6572296" cy="3000396"/>
          </a:xfr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fontScale="90000"/>
          </a:bodyPr>
          <a:lstStyle/>
          <a:p>
            <a:r>
              <a:rPr lang="el-GR" dirty="0" smtClean="0">
                <a:solidFill>
                  <a:schemeClr val="accent2">
                    <a:lumMod val="75000"/>
                  </a:schemeClr>
                </a:solidFill>
              </a:rPr>
              <a:t>Μελέτη Μέτρων Κεντρικότητας</a:t>
            </a:r>
            <a:r>
              <a:rPr lang="en-US" dirty="0" smtClean="0">
                <a:solidFill>
                  <a:schemeClr val="accent2">
                    <a:lumMod val="75000"/>
                  </a:schemeClr>
                </a:solidFill>
              </a:rPr>
              <a:t>-</a:t>
            </a:r>
            <a:br>
              <a:rPr lang="en-US" dirty="0" smtClean="0">
                <a:solidFill>
                  <a:schemeClr val="accent2">
                    <a:lumMod val="75000"/>
                  </a:schemeClr>
                </a:solidFill>
              </a:rPr>
            </a:br>
            <a:r>
              <a:rPr lang="el-GR" sz="2200" dirty="0" smtClean="0">
                <a:solidFill>
                  <a:schemeClr val="accent2">
                    <a:lumMod val="75000"/>
                  </a:schemeClr>
                </a:solidFill>
              </a:rPr>
              <a:t>Για τη Γιγαντιαία Συνιστώσα</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4983179"/>
          </a:xfrm>
        </p:spPr>
        <p:txBody>
          <a:bodyPr/>
          <a:lstStyle/>
          <a:p>
            <a:r>
              <a:rPr lang="el-GR" sz="2000" b="1" dirty="0" smtClean="0"/>
              <a:t>Βαθμική Κεντρικότητα: </a:t>
            </a:r>
            <a:r>
              <a:rPr lang="el-GR" sz="2000" dirty="0" smtClean="0"/>
              <a:t>Οι επιστήμονες με τις περισσότερες συνεργασίες στο δίκτυο</a:t>
            </a:r>
            <a:endParaRPr lang="en-US" sz="2000" dirty="0" smtClean="0"/>
          </a:p>
          <a:p>
            <a:pPr>
              <a:buNone/>
            </a:pPr>
            <a:endParaRPr lang="en-US" sz="2000" dirty="0" smtClean="0"/>
          </a:p>
          <a:p>
            <a:endParaRPr lang="en-US" sz="2000" dirty="0" smtClean="0"/>
          </a:p>
          <a:p>
            <a:endParaRPr lang="en-US" sz="2000" dirty="0" smtClean="0"/>
          </a:p>
          <a:p>
            <a:endParaRPr lang="el-GR" sz="2000" b="1" dirty="0" smtClean="0"/>
          </a:p>
          <a:p>
            <a:r>
              <a:rPr lang="el-GR" sz="2000" b="1" dirty="0" err="1" smtClean="0"/>
              <a:t>Ιδιοκεντρικότητα</a:t>
            </a:r>
            <a:r>
              <a:rPr lang="el-GR" sz="2000" b="1" dirty="0" smtClean="0"/>
              <a:t>: </a:t>
            </a:r>
            <a:r>
              <a:rPr lang="el-GR" sz="2000" dirty="0" smtClean="0"/>
              <a:t>Οι επιστήμονες που έχουν συνεργαστεί με τους επιστήμονες με τις περισσότερες συνεργασίες</a:t>
            </a:r>
          </a:p>
          <a:p>
            <a:pPr>
              <a:buNone/>
            </a:pPr>
            <a:endParaRPr lang="el-GR" dirty="0"/>
          </a:p>
        </p:txBody>
      </p:sp>
      <p:graphicFrame>
        <p:nvGraphicFramePr>
          <p:cNvPr id="6" name="Table 5"/>
          <p:cNvGraphicFramePr>
            <a:graphicFrameLocks noGrp="1"/>
          </p:cNvGraphicFramePr>
          <p:nvPr>
            <p:extLst>
              <p:ext uri="{D42A27DB-BD31-4B8C-83A1-F6EECF244321}">
                <p14:modId xmlns:p14="http://schemas.microsoft.com/office/powerpoint/2010/main" xmlns="" val="667224631"/>
              </p:ext>
            </p:extLst>
          </p:nvPr>
        </p:nvGraphicFramePr>
        <p:xfrm>
          <a:off x="827584" y="4509120"/>
          <a:ext cx="4714908" cy="1554798"/>
        </p:xfrm>
        <a:graphic>
          <a:graphicData uri="http://schemas.openxmlformats.org/drawingml/2006/table">
            <a:tbl>
              <a:tblPr firstRow="1" bandRow="1">
                <a:tableStyleId>{5C22544A-7EE6-4342-B048-85BDC9FD1C3A}</a:tableStyleId>
              </a:tblPr>
              <a:tblGrid>
                <a:gridCol w="2357454"/>
                <a:gridCol w="2357454"/>
              </a:tblGrid>
              <a:tr h="442278">
                <a:tc>
                  <a:txBody>
                    <a:bodyPr/>
                    <a:lstStyle/>
                    <a:p>
                      <a:r>
                        <a:rPr lang="el-GR" dirty="0" smtClean="0"/>
                        <a:t>Κορυφή</a:t>
                      </a:r>
                      <a:endParaRPr lang="el-GR" dirty="0"/>
                    </a:p>
                  </a:txBody>
                  <a:tcPr/>
                </a:tc>
                <a:tc>
                  <a:txBody>
                    <a:bodyPr/>
                    <a:lstStyle/>
                    <a:p>
                      <a:r>
                        <a:rPr lang="el-GR" dirty="0" smtClean="0"/>
                        <a:t>Ιδιοκεντρικότητα</a:t>
                      </a:r>
                      <a:endParaRPr lang="el-GR" dirty="0"/>
                    </a:p>
                  </a:txBody>
                  <a:tcPr/>
                </a:tc>
              </a:tr>
              <a:tr h="370840">
                <a:tc>
                  <a:txBody>
                    <a:bodyPr/>
                    <a:lstStyle/>
                    <a:p>
                      <a:r>
                        <a:rPr lang="el-GR" dirty="0" smtClean="0"/>
                        <a:t>59</a:t>
                      </a:r>
                      <a:endParaRPr lang="el-GR" dirty="0"/>
                    </a:p>
                  </a:txBody>
                  <a:tcPr/>
                </a:tc>
                <a:tc>
                  <a:txBody>
                    <a:bodyPr/>
                    <a:lstStyle/>
                    <a:p>
                      <a:r>
                        <a:rPr lang="en-US" dirty="0" smtClean="0"/>
                        <a:t>1</a:t>
                      </a:r>
                      <a:endParaRPr lang="el-GR" dirty="0"/>
                    </a:p>
                  </a:txBody>
                  <a:tcPr/>
                </a:tc>
              </a:tr>
              <a:tr h="370840">
                <a:tc>
                  <a:txBody>
                    <a:bodyPr/>
                    <a:lstStyle/>
                    <a:p>
                      <a:r>
                        <a:rPr lang="el-GR" dirty="0" smtClean="0"/>
                        <a:t>570</a:t>
                      </a:r>
                      <a:endParaRPr lang="el-GR" dirty="0"/>
                    </a:p>
                  </a:txBody>
                  <a:tcPr/>
                </a:tc>
                <a:tc>
                  <a:txBody>
                    <a:bodyPr/>
                    <a:lstStyle/>
                    <a:p>
                      <a:r>
                        <a:rPr lang="en-US" dirty="0" smtClean="0"/>
                        <a:t>0.</a:t>
                      </a:r>
                      <a:r>
                        <a:rPr lang="el-GR" dirty="0" smtClean="0"/>
                        <a:t>987</a:t>
                      </a:r>
                      <a:endParaRPr lang="el-GR" dirty="0"/>
                    </a:p>
                  </a:txBody>
                  <a:tcPr/>
                </a:tc>
              </a:tr>
              <a:tr h="370840">
                <a:tc>
                  <a:txBody>
                    <a:bodyPr/>
                    <a:lstStyle/>
                    <a:p>
                      <a:r>
                        <a:rPr lang="el-GR" dirty="0" smtClean="0"/>
                        <a:t>1488</a:t>
                      </a:r>
                      <a:endParaRPr lang="el-GR" dirty="0"/>
                    </a:p>
                  </a:txBody>
                  <a:tcPr/>
                </a:tc>
                <a:tc>
                  <a:txBody>
                    <a:bodyPr/>
                    <a:lstStyle/>
                    <a:p>
                      <a:r>
                        <a:rPr lang="en-US" dirty="0" smtClean="0"/>
                        <a:t>0.</a:t>
                      </a:r>
                      <a:r>
                        <a:rPr lang="el-GR" dirty="0" smtClean="0"/>
                        <a:t>983</a:t>
                      </a:r>
                      <a:endParaRPr lang="el-GR"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xmlns="" val="3992611003"/>
              </p:ext>
            </p:extLst>
          </p:nvPr>
        </p:nvGraphicFramePr>
        <p:xfrm>
          <a:off x="827584" y="1916832"/>
          <a:ext cx="4429156" cy="1583039"/>
        </p:xfrm>
        <a:graphic>
          <a:graphicData uri="http://schemas.openxmlformats.org/drawingml/2006/table">
            <a:tbl>
              <a:tblPr firstRow="1" bandRow="1">
                <a:tableStyleId>{5C22544A-7EE6-4342-B048-85BDC9FD1C3A}</a:tableStyleId>
              </a:tblPr>
              <a:tblGrid>
                <a:gridCol w="2203178"/>
                <a:gridCol w="2225978"/>
              </a:tblGrid>
              <a:tr h="457889">
                <a:tc>
                  <a:txBody>
                    <a:bodyPr/>
                    <a:lstStyle/>
                    <a:p>
                      <a:r>
                        <a:rPr lang="el-GR" dirty="0" smtClean="0"/>
                        <a:t>Κορυφή</a:t>
                      </a:r>
                      <a:endParaRPr lang="el-GR" dirty="0"/>
                    </a:p>
                  </a:txBody>
                  <a:tcPr/>
                </a:tc>
                <a:tc>
                  <a:txBody>
                    <a:bodyPr/>
                    <a:lstStyle/>
                    <a:p>
                      <a:r>
                        <a:rPr lang="el-GR" dirty="0" smtClean="0"/>
                        <a:t>Κεντρικότητα</a:t>
                      </a:r>
                      <a:endParaRPr lang="el-GR" dirty="0"/>
                    </a:p>
                  </a:txBody>
                  <a:tcPr/>
                </a:tc>
              </a:tr>
              <a:tr h="375050">
                <a:tc>
                  <a:txBody>
                    <a:bodyPr/>
                    <a:lstStyle/>
                    <a:p>
                      <a:r>
                        <a:rPr lang="el-GR" dirty="0" smtClean="0"/>
                        <a:t>59</a:t>
                      </a:r>
                      <a:endParaRPr lang="el-GR" dirty="0"/>
                    </a:p>
                  </a:txBody>
                  <a:tcPr/>
                </a:tc>
                <a:tc>
                  <a:txBody>
                    <a:bodyPr/>
                    <a:lstStyle/>
                    <a:p>
                      <a:r>
                        <a:rPr lang="el-GR" dirty="0" smtClean="0"/>
                        <a:t>81</a:t>
                      </a:r>
                      <a:endParaRPr lang="el-GR" dirty="0"/>
                    </a:p>
                  </a:txBody>
                  <a:tcPr/>
                </a:tc>
              </a:tr>
              <a:tr h="375050">
                <a:tc>
                  <a:txBody>
                    <a:bodyPr/>
                    <a:lstStyle/>
                    <a:p>
                      <a:r>
                        <a:rPr lang="el-GR" dirty="0" smtClean="0"/>
                        <a:t>722</a:t>
                      </a:r>
                      <a:endParaRPr lang="el-GR" dirty="0"/>
                    </a:p>
                  </a:txBody>
                  <a:tcPr/>
                </a:tc>
                <a:tc>
                  <a:txBody>
                    <a:bodyPr/>
                    <a:lstStyle/>
                    <a:p>
                      <a:r>
                        <a:rPr lang="el-GR" dirty="0" smtClean="0"/>
                        <a:t>79</a:t>
                      </a:r>
                      <a:endParaRPr lang="el-GR" dirty="0"/>
                    </a:p>
                  </a:txBody>
                  <a:tcPr/>
                </a:tc>
              </a:tr>
              <a:tr h="375050">
                <a:tc>
                  <a:txBody>
                    <a:bodyPr/>
                    <a:lstStyle/>
                    <a:p>
                      <a:r>
                        <a:rPr lang="el-GR" dirty="0" smtClean="0"/>
                        <a:t>60</a:t>
                      </a:r>
                      <a:endParaRPr lang="el-GR" dirty="0"/>
                    </a:p>
                  </a:txBody>
                  <a:tcPr/>
                </a:tc>
                <a:tc>
                  <a:txBody>
                    <a:bodyPr/>
                    <a:lstStyle/>
                    <a:p>
                      <a:r>
                        <a:rPr lang="el-GR" dirty="0" smtClean="0"/>
                        <a:t>77</a:t>
                      </a:r>
                      <a:endParaRPr lang="el-GR" dirty="0"/>
                    </a:p>
                  </a:txBody>
                  <a:tcPr/>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a:bodyPr>
          <a:lstStyle/>
          <a:p>
            <a:r>
              <a:rPr lang="el-GR" dirty="0" smtClean="0">
                <a:solidFill>
                  <a:schemeClr val="bg1"/>
                </a:solidFill>
              </a:rPr>
              <a:t>Βαθμική Κεντρικότητα</a:t>
            </a:r>
            <a:endParaRPr lang="el-GR" dirty="0">
              <a:solidFill>
                <a:schemeClr val="bg1"/>
              </a:solidFill>
            </a:endParaRPr>
          </a:p>
        </p:txBody>
      </p:sp>
      <p:pic>
        <p:nvPicPr>
          <p:cNvPr id="8" name="Content Placeholder 7" descr="ΒαθμικηCA.jpeg"/>
          <p:cNvPicPr>
            <a:picLocks noGrp="1" noChangeAspect="1"/>
          </p:cNvPicPr>
          <p:nvPr>
            <p:ph idx="1"/>
          </p:nvPr>
        </p:nvPicPr>
        <p:blipFill>
          <a:blip r:embed="rId2" cstate="print"/>
          <a:stretch>
            <a:fillRect/>
          </a:stretch>
        </p:blipFill>
        <p:spPr>
          <a:xfrm>
            <a:off x="1843088" y="2160588"/>
            <a:ext cx="3881437" cy="3881437"/>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a:bodyPr>
          <a:lstStyle/>
          <a:p>
            <a:r>
              <a:rPr lang="el-GR" dirty="0" smtClean="0">
                <a:solidFill>
                  <a:schemeClr val="bg1"/>
                </a:solidFill>
              </a:rPr>
              <a:t>Ιδιοκεντρικότητα</a:t>
            </a:r>
            <a:endParaRPr lang="el-GR" dirty="0">
              <a:solidFill>
                <a:schemeClr val="bg1"/>
              </a:solidFill>
            </a:endParaRPr>
          </a:p>
        </p:txBody>
      </p:sp>
      <p:pic>
        <p:nvPicPr>
          <p:cNvPr id="6" name="Content Placeholder 5" descr="idiokCA.jpeg"/>
          <p:cNvPicPr>
            <a:picLocks noGrp="1" noChangeAspect="1"/>
          </p:cNvPicPr>
          <p:nvPr>
            <p:ph idx="1"/>
          </p:nvPr>
        </p:nvPicPr>
        <p:blipFill>
          <a:blip r:embed="rId2" cstate="print"/>
          <a:stretch>
            <a:fillRect/>
          </a:stretch>
        </p:blipFill>
        <p:spPr>
          <a:xfrm>
            <a:off x="1843088" y="2160588"/>
            <a:ext cx="3881437" cy="3881437"/>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fontScale="90000"/>
          </a:bodyPr>
          <a:lstStyle/>
          <a:p>
            <a:r>
              <a:rPr lang="el-GR" dirty="0" smtClean="0">
                <a:solidFill>
                  <a:schemeClr val="accent2">
                    <a:lumMod val="75000"/>
                  </a:schemeClr>
                </a:solidFill>
              </a:rPr>
              <a:t>Μελέτη Μέτρων Κεντρικότητας</a:t>
            </a:r>
            <a:br>
              <a:rPr lang="el-GR" dirty="0" smtClean="0">
                <a:solidFill>
                  <a:schemeClr val="accent2">
                    <a:lumMod val="75000"/>
                  </a:schemeClr>
                </a:solidFill>
              </a:rPr>
            </a:br>
            <a:endParaRPr lang="el-GR" dirty="0">
              <a:solidFill>
                <a:schemeClr val="accent2">
                  <a:lumMod val="75000"/>
                </a:schemeClr>
              </a:solidFill>
            </a:endParaRPr>
          </a:p>
        </p:txBody>
      </p:sp>
      <p:sp>
        <p:nvSpPr>
          <p:cNvPr id="3" name="Content Placeholder 2"/>
          <p:cNvSpPr>
            <a:spLocks noGrp="1"/>
          </p:cNvSpPr>
          <p:nvPr>
            <p:ph idx="1"/>
          </p:nvPr>
        </p:nvSpPr>
        <p:spPr>
          <a:xfrm>
            <a:off x="457200" y="928670"/>
            <a:ext cx="8229600" cy="5197493"/>
          </a:xfrm>
        </p:spPr>
        <p:txBody>
          <a:bodyPr/>
          <a:lstStyle/>
          <a:p>
            <a:r>
              <a:rPr lang="el-GR" sz="2000" b="1" dirty="0" smtClean="0"/>
              <a:t>Κεντρικότητα Εγγύτητας: </a:t>
            </a:r>
            <a:r>
              <a:rPr lang="el-GR" sz="2000" dirty="0" smtClean="0"/>
              <a:t>Οι επιστήμονες που βρίσκονται όσο πιο κοντά γίνεται στο σύνολο των επιστημών, δηλαδή έχουν πολλές συνεργασίες και συνεργάζονται με άτομα με πολλές συνεργασίες</a:t>
            </a:r>
          </a:p>
          <a:p>
            <a:endParaRPr lang="el-GR" sz="2300" dirty="0"/>
          </a:p>
          <a:p>
            <a:pPr marL="0" indent="0">
              <a:buNone/>
            </a:pPr>
            <a:endParaRPr lang="el-GR" sz="2300" dirty="0" smtClean="0"/>
          </a:p>
          <a:p>
            <a:endParaRPr lang="el-GR" sz="2300" dirty="0"/>
          </a:p>
          <a:p>
            <a:endParaRPr lang="el-GR" sz="2300" dirty="0" smtClean="0"/>
          </a:p>
          <a:p>
            <a:r>
              <a:rPr lang="el-GR" sz="2000" b="1" dirty="0" smtClean="0"/>
              <a:t>Διαμεσότητα: </a:t>
            </a:r>
            <a:r>
              <a:rPr lang="el-GR" sz="2000" dirty="0" smtClean="0"/>
              <a:t>Οι επιστήμονες-δίαυλοι, αυτοί που φαίνεται να συνεργάζονται με ανεξάρτητες μεταξύ τους ομάδες επιστημόνων</a:t>
            </a:r>
          </a:p>
          <a:p>
            <a:pPr>
              <a:buNone/>
            </a:pPr>
            <a:endParaRPr lang="el-GR" dirty="0"/>
          </a:p>
        </p:txBody>
      </p:sp>
      <p:graphicFrame>
        <p:nvGraphicFramePr>
          <p:cNvPr id="4" name="Table 3"/>
          <p:cNvGraphicFramePr>
            <a:graphicFrameLocks noGrp="1"/>
          </p:cNvGraphicFramePr>
          <p:nvPr>
            <p:extLst>
              <p:ext uri="{D42A27DB-BD31-4B8C-83A1-F6EECF244321}">
                <p14:modId xmlns:p14="http://schemas.microsoft.com/office/powerpoint/2010/main" xmlns="" val="295008480"/>
              </p:ext>
            </p:extLst>
          </p:nvPr>
        </p:nvGraphicFramePr>
        <p:xfrm>
          <a:off x="827584" y="2060848"/>
          <a:ext cx="5381662" cy="1737360"/>
        </p:xfrm>
        <a:graphic>
          <a:graphicData uri="http://schemas.openxmlformats.org/drawingml/2006/table">
            <a:tbl>
              <a:tblPr firstRow="1" bandRow="1">
                <a:tableStyleId>{5C22544A-7EE6-4342-B048-85BDC9FD1C3A}</a:tableStyleId>
              </a:tblPr>
              <a:tblGrid>
                <a:gridCol w="2690831"/>
                <a:gridCol w="2690831"/>
              </a:tblGrid>
              <a:tr h="294322">
                <a:tc>
                  <a:txBody>
                    <a:bodyPr/>
                    <a:lstStyle/>
                    <a:p>
                      <a:r>
                        <a:rPr lang="el-GR" dirty="0" smtClean="0"/>
                        <a:t>Κορυφή</a:t>
                      </a:r>
                      <a:endParaRPr lang="el-GR" dirty="0"/>
                    </a:p>
                  </a:txBody>
                  <a:tcPr/>
                </a:tc>
                <a:tc>
                  <a:txBody>
                    <a:bodyPr/>
                    <a:lstStyle/>
                    <a:p>
                      <a:r>
                        <a:rPr lang="el-GR" dirty="0" smtClean="0"/>
                        <a:t>Κεντρικότητα Εγγύτητας</a:t>
                      </a:r>
                      <a:endParaRPr lang="el-GR" dirty="0"/>
                    </a:p>
                  </a:txBody>
                  <a:tcPr/>
                </a:tc>
              </a:tr>
              <a:tr h="294322">
                <a:tc>
                  <a:txBody>
                    <a:bodyPr/>
                    <a:lstStyle/>
                    <a:p>
                      <a:r>
                        <a:rPr lang="el-GR" dirty="0" smtClean="0"/>
                        <a:t>1314</a:t>
                      </a:r>
                      <a:endParaRPr lang="el-GR" dirty="0"/>
                    </a:p>
                  </a:txBody>
                  <a:tcPr/>
                </a:tc>
                <a:tc>
                  <a:txBody>
                    <a:bodyPr/>
                    <a:lstStyle/>
                    <a:p>
                      <a:r>
                        <a:rPr lang="en-US" dirty="0" smtClean="0"/>
                        <a:t> 5.9e-05 </a:t>
                      </a:r>
                      <a:endParaRPr lang="el-GR" dirty="0"/>
                    </a:p>
                  </a:txBody>
                  <a:tcPr/>
                </a:tc>
              </a:tr>
              <a:tr h="294322">
                <a:tc>
                  <a:txBody>
                    <a:bodyPr/>
                    <a:lstStyle/>
                    <a:p>
                      <a:r>
                        <a:rPr lang="el-GR" dirty="0" smtClean="0"/>
                        <a:t>55</a:t>
                      </a:r>
                      <a:endParaRPr lang="el-GR" dirty="0"/>
                    </a:p>
                  </a:txBody>
                  <a:tcPr/>
                </a:tc>
                <a:tc>
                  <a:txBody>
                    <a:bodyPr/>
                    <a:lstStyle/>
                    <a:p>
                      <a:r>
                        <a:rPr lang="en-US" dirty="0" smtClean="0"/>
                        <a:t>5.</a:t>
                      </a:r>
                      <a:r>
                        <a:rPr lang="el-GR" dirty="0" smtClean="0"/>
                        <a:t>7</a:t>
                      </a:r>
                      <a:r>
                        <a:rPr lang="en-US" dirty="0" smtClean="0"/>
                        <a:t>e-05 </a:t>
                      </a:r>
                      <a:endParaRPr lang="el-GR" dirty="0"/>
                    </a:p>
                  </a:txBody>
                  <a:tcPr/>
                </a:tc>
              </a:tr>
              <a:tr h="294322">
                <a:tc>
                  <a:txBody>
                    <a:bodyPr/>
                    <a:lstStyle/>
                    <a:p>
                      <a:r>
                        <a:rPr lang="el-GR" dirty="0" smtClean="0"/>
                        <a:t>59</a:t>
                      </a:r>
                      <a:endParaRPr lang="el-GR" dirty="0"/>
                    </a:p>
                  </a:txBody>
                  <a:tcPr/>
                </a:tc>
                <a:tc>
                  <a:txBody>
                    <a:bodyPr/>
                    <a:lstStyle/>
                    <a:p>
                      <a:r>
                        <a:rPr lang="en-US" dirty="0" smtClean="0"/>
                        <a:t>5.e-05 </a:t>
                      </a:r>
                      <a:endParaRPr lang="el-GR"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644801614"/>
              </p:ext>
            </p:extLst>
          </p:nvPr>
        </p:nvGraphicFramePr>
        <p:xfrm>
          <a:off x="827584" y="4797152"/>
          <a:ext cx="5191162" cy="1463040"/>
        </p:xfrm>
        <a:graphic>
          <a:graphicData uri="http://schemas.openxmlformats.org/drawingml/2006/table">
            <a:tbl>
              <a:tblPr firstRow="1" bandRow="1">
                <a:tableStyleId>{5C22544A-7EE6-4342-B048-85BDC9FD1C3A}</a:tableStyleId>
              </a:tblPr>
              <a:tblGrid>
                <a:gridCol w="2595581"/>
                <a:gridCol w="2595581"/>
              </a:tblGrid>
              <a:tr h="335121">
                <a:tc>
                  <a:txBody>
                    <a:bodyPr/>
                    <a:lstStyle/>
                    <a:p>
                      <a:r>
                        <a:rPr lang="el-GR" dirty="0" smtClean="0"/>
                        <a:t>Κορυφή</a:t>
                      </a:r>
                      <a:endParaRPr lang="el-GR" dirty="0"/>
                    </a:p>
                  </a:txBody>
                  <a:tcPr/>
                </a:tc>
                <a:tc>
                  <a:txBody>
                    <a:bodyPr/>
                    <a:lstStyle/>
                    <a:p>
                      <a:r>
                        <a:rPr lang="el-GR" dirty="0" smtClean="0"/>
                        <a:t>Διαμεσότητα</a:t>
                      </a:r>
                      <a:endParaRPr lang="el-GR" dirty="0"/>
                    </a:p>
                  </a:txBody>
                  <a:tcPr/>
                </a:tc>
              </a:tr>
              <a:tr h="335121">
                <a:tc>
                  <a:txBody>
                    <a:bodyPr/>
                    <a:lstStyle/>
                    <a:p>
                      <a:r>
                        <a:rPr lang="el-GR" dirty="0" smtClean="0"/>
                        <a:t>1314</a:t>
                      </a:r>
                      <a:endParaRPr lang="el-GR" dirty="0"/>
                    </a:p>
                  </a:txBody>
                  <a:tcPr/>
                </a:tc>
                <a:tc>
                  <a:txBody>
                    <a:bodyPr/>
                    <a:lstStyle/>
                    <a:p>
                      <a:r>
                        <a:rPr lang="en-US" dirty="0" smtClean="0"/>
                        <a:t>508435.4</a:t>
                      </a:r>
                      <a:endParaRPr lang="el-GR" dirty="0"/>
                    </a:p>
                  </a:txBody>
                  <a:tcPr/>
                </a:tc>
              </a:tr>
              <a:tr h="335121">
                <a:tc>
                  <a:txBody>
                    <a:bodyPr/>
                    <a:lstStyle/>
                    <a:p>
                      <a:r>
                        <a:rPr lang="el-GR" dirty="0" smtClean="0"/>
                        <a:t>65</a:t>
                      </a:r>
                      <a:endParaRPr lang="el-GR" dirty="0"/>
                    </a:p>
                  </a:txBody>
                  <a:tcPr/>
                </a:tc>
                <a:tc>
                  <a:txBody>
                    <a:bodyPr/>
                    <a:lstStyle/>
                    <a:p>
                      <a:r>
                        <a:rPr lang="en-US" dirty="0" smtClean="0"/>
                        <a:t>352746.5</a:t>
                      </a:r>
                      <a:endParaRPr lang="el-GR" dirty="0"/>
                    </a:p>
                  </a:txBody>
                  <a:tcPr/>
                </a:tc>
              </a:tr>
              <a:tr h="335121">
                <a:tc>
                  <a:txBody>
                    <a:bodyPr/>
                    <a:lstStyle/>
                    <a:p>
                      <a:r>
                        <a:rPr lang="el-GR" dirty="0" smtClean="0"/>
                        <a:t>903</a:t>
                      </a:r>
                      <a:endParaRPr lang="el-GR" dirty="0"/>
                    </a:p>
                  </a:txBody>
                  <a:tcPr/>
                </a:tc>
                <a:tc>
                  <a:txBody>
                    <a:bodyPr/>
                    <a:lstStyle/>
                    <a:p>
                      <a:r>
                        <a:rPr lang="el-GR" dirty="0" smtClean="0"/>
                        <a:t>349992.2</a:t>
                      </a:r>
                      <a:endParaRPr lang="el-GR" dirty="0"/>
                    </a:p>
                  </a:txBody>
                  <a:tcPr/>
                </a:tc>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a:bodyPr>
          <a:lstStyle/>
          <a:p>
            <a:r>
              <a:rPr lang="el-GR" dirty="0" smtClean="0">
                <a:solidFill>
                  <a:schemeClr val="bg1"/>
                </a:solidFill>
              </a:rPr>
              <a:t>Διαμεσότητα</a:t>
            </a:r>
            <a:endParaRPr lang="el-GR" dirty="0">
              <a:solidFill>
                <a:schemeClr val="bg1"/>
              </a:solidFill>
            </a:endParaRPr>
          </a:p>
        </p:txBody>
      </p:sp>
      <p:pic>
        <p:nvPicPr>
          <p:cNvPr id="6" name="Content Placeholder 5" descr="diamCA.jpeg"/>
          <p:cNvPicPr>
            <a:picLocks noGrp="1" noChangeAspect="1"/>
          </p:cNvPicPr>
          <p:nvPr>
            <p:ph idx="1"/>
          </p:nvPr>
        </p:nvPicPr>
        <p:blipFill>
          <a:blip r:embed="rId2" cstate="print"/>
          <a:stretch>
            <a:fillRect/>
          </a:stretch>
        </p:blipFill>
        <p:spPr>
          <a:xfrm>
            <a:off x="1714480" y="1308871"/>
            <a:ext cx="5549129" cy="5549129"/>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a:bodyPr>
          <a:lstStyle/>
          <a:p>
            <a:r>
              <a:rPr lang="el-GR" dirty="0" smtClean="0">
                <a:solidFill>
                  <a:schemeClr val="bg1"/>
                </a:solidFill>
              </a:rPr>
              <a:t>Κεντρικότητα Εγγύτητας</a:t>
            </a:r>
            <a:endParaRPr lang="el-GR" dirty="0">
              <a:solidFill>
                <a:schemeClr val="bg1"/>
              </a:solidFill>
            </a:endParaRPr>
          </a:p>
        </p:txBody>
      </p:sp>
      <p:pic>
        <p:nvPicPr>
          <p:cNvPr id="6" name="Content Placeholder 5" descr="eggCA.jpeg"/>
          <p:cNvPicPr>
            <a:picLocks noGrp="1" noChangeAspect="1"/>
          </p:cNvPicPr>
          <p:nvPr>
            <p:ph idx="1"/>
          </p:nvPr>
        </p:nvPicPr>
        <p:blipFill>
          <a:blip r:embed="rId2" cstate="print"/>
          <a:stretch>
            <a:fillRect/>
          </a:stretch>
        </p:blipFill>
        <p:spPr>
          <a:xfrm>
            <a:off x="1843088" y="2160588"/>
            <a:ext cx="3881437" cy="3881437"/>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Κλίκες και </a:t>
            </a:r>
            <a:r>
              <a:rPr lang="en-US" dirty="0" smtClean="0">
                <a:solidFill>
                  <a:schemeClr val="accent2">
                    <a:lumMod val="75000"/>
                  </a:schemeClr>
                </a:solidFill>
              </a:rPr>
              <a:t>bi-components</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786454"/>
          </a:xfrm>
        </p:spPr>
        <p:txBody>
          <a:bodyPr>
            <a:normAutofit fontScale="92500" lnSpcReduction="20000"/>
          </a:bodyPr>
          <a:lstStyle/>
          <a:p>
            <a:pPr>
              <a:buNone/>
            </a:pPr>
            <a:r>
              <a:rPr lang="el-GR" sz="2400" dirty="0" smtClean="0"/>
              <a:t>Κλικες στο δίκτυο: πλήρη υπογραφήματα όπου κάθε κόμβος συνδέεται με όλους τους υπόλοιπους.</a:t>
            </a:r>
          </a:p>
          <a:p>
            <a:pPr>
              <a:buNone/>
            </a:pPr>
            <a:r>
              <a:rPr lang="el-GR" sz="2400" dirty="0" smtClean="0"/>
              <a:t>Δεν μπόρεσαν να υπολογιστούν λόγω υπολογιστικής πολυπλοκότητας.</a:t>
            </a:r>
          </a:p>
          <a:p>
            <a:pPr>
              <a:buNone/>
            </a:pPr>
            <a:r>
              <a:rPr lang="el-GR" sz="2400" dirty="0" smtClean="0"/>
              <a:t>Ψάχνουμε για μέγιστα υπογραφήματα που δεν περιέχουν κορυφή-τομή, τάξης μεγαλύτερης του 3. Δηλαδή υπογραφήματα που όποιο κόμβο με τις αντίστοιχες ακμές του και αν αφαιρέσουμε, δεν το κάνει μη συνδετικό.</a:t>
            </a:r>
          </a:p>
          <a:p>
            <a:pPr marL="0" indent="0">
              <a:buNone/>
            </a:pPr>
            <a:r>
              <a:rPr lang="el-GR" sz="2400" dirty="0" smtClean="0"/>
              <a:t>Εμφανίζονται 1548 </a:t>
            </a:r>
            <a:r>
              <a:rPr lang="en-US" sz="2400" dirty="0" smtClean="0"/>
              <a:t>bi-components</a:t>
            </a:r>
            <a:r>
              <a:rPr lang="el-GR" sz="2400" dirty="0" smtClean="0"/>
              <a:t>:</a:t>
            </a:r>
          </a:p>
          <a:p>
            <a:r>
              <a:rPr lang="el-GR" sz="2400" dirty="0" smtClean="0"/>
              <a:t>267 </a:t>
            </a:r>
            <a:r>
              <a:rPr lang="en-US" sz="2400" dirty="0" smtClean="0"/>
              <a:t>bi-components 3</a:t>
            </a:r>
            <a:r>
              <a:rPr lang="el-GR" sz="2400" dirty="0" smtClean="0"/>
              <a:t> επιστημόνων</a:t>
            </a:r>
          </a:p>
          <a:p>
            <a:r>
              <a:rPr lang="el-GR" sz="2400" dirty="0" smtClean="0"/>
              <a:t>139 </a:t>
            </a:r>
            <a:r>
              <a:rPr lang="en-US" sz="2400" dirty="0" smtClean="0"/>
              <a:t>bi-components </a:t>
            </a:r>
            <a:r>
              <a:rPr lang="el-GR" sz="2400" dirty="0" smtClean="0"/>
              <a:t>4 επιστημόνων και άνω</a:t>
            </a:r>
          </a:p>
          <a:p>
            <a:r>
              <a:rPr lang="el-GR" sz="2400" dirty="0" smtClean="0"/>
              <a:t>Το μέγιστο </a:t>
            </a:r>
            <a:r>
              <a:rPr lang="en-US" sz="2400" dirty="0" smtClean="0"/>
              <a:t>bi-component </a:t>
            </a:r>
            <a:r>
              <a:rPr lang="el-GR" sz="2400" dirty="0" smtClean="0"/>
              <a:t>αποτελείται από 2651 επιστήμονες</a:t>
            </a:r>
          </a:p>
          <a:p>
            <a:r>
              <a:rPr lang="el-GR" sz="2400" dirty="0" smtClean="0"/>
              <a:t>Υπάρχει 1 </a:t>
            </a:r>
            <a:r>
              <a:rPr lang="en-US" sz="2400" dirty="0" smtClean="0"/>
              <a:t>bi-component </a:t>
            </a:r>
            <a:r>
              <a:rPr lang="el-GR" sz="2400" dirty="0" smtClean="0"/>
              <a:t>11,16,24 και 35 επιστημόνων</a:t>
            </a:r>
          </a:p>
          <a:p>
            <a:pPr>
              <a:buNone/>
            </a:pPr>
            <a:endParaRPr lang="el-GR" dirty="0" smtClean="0"/>
          </a:p>
          <a:p>
            <a:pPr>
              <a:buNone/>
            </a:pPr>
            <a:r>
              <a:rPr lang="en-US" dirty="0" smtClean="0"/>
              <a:t> </a:t>
            </a:r>
          </a:p>
          <a:p>
            <a:pPr>
              <a:buNone/>
            </a:pPr>
            <a:r>
              <a:rPr lang="en-US" dirty="0" smtClean="0"/>
              <a:t>	</a:t>
            </a:r>
            <a:endParaRPr lang="el-GR"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Δίκτυο3-</a:t>
            </a:r>
            <a:r>
              <a:rPr lang="en-US" dirty="0" smtClean="0">
                <a:solidFill>
                  <a:schemeClr val="accent2">
                    <a:lumMod val="75000"/>
                  </a:schemeClr>
                </a:solidFill>
              </a:rPr>
              <a:t>Erdos02</a:t>
            </a:r>
            <a:r>
              <a:rPr lang="el-GR" dirty="0" smtClean="0">
                <a:solidFill>
                  <a:schemeClr val="accent2">
                    <a:lumMod val="75000"/>
                  </a:schemeClr>
                </a:solidFill>
              </a:rPr>
              <a:t>-</a:t>
            </a:r>
            <a:r>
              <a:rPr lang="en-US" dirty="0" err="1" smtClean="0">
                <a:solidFill>
                  <a:schemeClr val="accent2">
                    <a:lumMod val="75000"/>
                  </a:schemeClr>
                </a:solidFill>
              </a:rPr>
              <a:t>Pajek</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054617"/>
          </a:xfrm>
        </p:spPr>
        <p:txBody>
          <a:bodyPr>
            <a:normAutofit lnSpcReduction="10000"/>
          </a:bodyPr>
          <a:lstStyle/>
          <a:p>
            <a:r>
              <a:rPr lang="el-GR" sz="2400" dirty="0" smtClean="0"/>
              <a:t>Δίκτυο συνεργασιών μεταξύ 6927 επιστημόνων, που αποτελούν και τους κόμβους του δικτύου</a:t>
            </a:r>
          </a:p>
          <a:p>
            <a:r>
              <a:rPr lang="el-GR" sz="2400" dirty="0" smtClean="0"/>
              <a:t>Κέντρο του δικτύου είναι ο </a:t>
            </a:r>
            <a:r>
              <a:rPr lang="en-US" sz="2400" dirty="0" smtClean="0"/>
              <a:t>Paul </a:t>
            </a:r>
            <a:r>
              <a:rPr lang="en-US" sz="2400" dirty="0" err="1" smtClean="0"/>
              <a:t>Erdos</a:t>
            </a:r>
            <a:r>
              <a:rPr lang="en-US" sz="2400" dirty="0" smtClean="0"/>
              <a:t>.</a:t>
            </a:r>
            <a:r>
              <a:rPr lang="el-GR" sz="2400" dirty="0" smtClean="0"/>
              <a:t> Το δίκτυο αποτελείται από όσους έχουν συνδημοσιεύσει με τον </a:t>
            </a:r>
            <a:r>
              <a:rPr lang="en-US" sz="2400" dirty="0" err="1" smtClean="0"/>
              <a:t>Erdos</a:t>
            </a:r>
            <a:r>
              <a:rPr lang="en-US" sz="2400" dirty="0" smtClean="0"/>
              <a:t> </a:t>
            </a:r>
            <a:r>
              <a:rPr lang="el-GR" sz="2400" dirty="0" smtClean="0"/>
              <a:t>και όσους έχουν συνδημοσιεύσεις με αυτούς</a:t>
            </a:r>
          </a:p>
          <a:p>
            <a:r>
              <a:rPr lang="el-GR" sz="2400" dirty="0" smtClean="0"/>
              <a:t>Πρόκειται για μη κατευθυνόμενο και μη σταθμισμένο δίκτυο</a:t>
            </a:r>
            <a:endParaRPr lang="en-US" sz="2400" dirty="0" smtClean="0"/>
          </a:p>
          <a:p>
            <a:r>
              <a:rPr lang="el-GR" sz="2400" dirty="0"/>
              <a:t>Το δίκτυο είναι </a:t>
            </a:r>
            <a:r>
              <a:rPr lang="el-GR" sz="2400" dirty="0" smtClean="0"/>
              <a:t>συνδετικό</a:t>
            </a:r>
            <a:r>
              <a:rPr lang="en-US" sz="2400" dirty="0" smtClean="0"/>
              <a:t> =&gt; </a:t>
            </a:r>
            <a:r>
              <a:rPr lang="el-GR" sz="2400" dirty="0" smtClean="0"/>
              <a:t>Αποτελείται από μια συνιστώσα</a:t>
            </a:r>
          </a:p>
          <a:p>
            <a:r>
              <a:rPr lang="el-GR" sz="2400" dirty="0" smtClean="0"/>
              <a:t>Η ακμή ανάμεσα σε δύο κόμβους εκφράζει την ύπαρξη κοινής δημοσίευσης των δύο επιστημόνων</a:t>
            </a:r>
          </a:p>
          <a:p>
            <a:r>
              <a:rPr lang="el-GR" sz="2400" dirty="0" smtClean="0"/>
              <a:t> Συνολικά εμφανίζονται 11.850 συνδημοσιεύσεις</a:t>
            </a:r>
            <a:endParaRPr lang="el-GR" sz="2400" dirty="0"/>
          </a:p>
        </p:txBody>
      </p:sp>
      <p:pic>
        <p:nvPicPr>
          <p:cNvPr id="4" name="Picture 3" descr="ERDOS.jpg"/>
          <p:cNvPicPr>
            <a:picLocks noChangeAspect="1"/>
          </p:cNvPicPr>
          <p:nvPr/>
        </p:nvPicPr>
        <p:blipFill>
          <a:blip r:embed="rId2"/>
          <a:stretch>
            <a:fillRect/>
          </a:stretch>
        </p:blipFill>
        <p:spPr>
          <a:xfrm>
            <a:off x="1907704" y="400921"/>
            <a:ext cx="4640284" cy="61244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C:\Users\xx\Desktop\12ly-2d-centrality-network.png"/>
          <p:cNvPicPr>
            <a:picLocks noChangeAspect="1" noChangeArrowheads="1"/>
          </p:cNvPicPr>
          <p:nvPr/>
        </p:nvPicPr>
        <p:blipFill rotWithShape="1">
          <a:blip r:embed="rId2" cstate="print">
            <a:extLst>
              <a:ext uri="{BEBA8EAE-BF5A-486C-A8C5-ECC9F3942E4B}">
                <a14:imgProps xmlns:a14="http://schemas.microsoft.com/office/drawing/2010/main" xmlns="">
                  <a14:imgLayer r:embed="rId3">
                    <a14:imgEffect>
                      <a14:sharpenSoften amount="25000"/>
                    </a14:imgEffect>
                  </a14:imgLayer>
                </a14:imgProps>
              </a:ext>
              <a:ext uri="{28A0092B-C50C-407E-A947-70E740481C1C}">
                <a14:useLocalDpi xmlns:a14="http://schemas.microsoft.com/office/drawing/2010/main" xmlns="" val="0"/>
              </a:ext>
            </a:extLst>
          </a:blip>
          <a:srcRect l="2000" t="1906" r="1601" b="1906"/>
          <a:stretch/>
        </p:blipFill>
        <p:spPr bwMode="auto">
          <a:xfrm>
            <a:off x="539552" y="546276"/>
            <a:ext cx="6611112" cy="625449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179512" y="176944"/>
            <a:ext cx="5651569" cy="738664"/>
          </a:xfrm>
          <a:prstGeom prst="rect">
            <a:avLst/>
          </a:prstGeom>
          <a:noFill/>
        </p:spPr>
        <p:txBody>
          <a:bodyPr wrap="square" rtlCol="0">
            <a:spAutoFit/>
          </a:bodyPr>
          <a:lstStyle/>
          <a:p>
            <a:r>
              <a:rPr lang="el-GR" sz="2400" dirty="0">
                <a:solidFill>
                  <a:schemeClr val="bg1"/>
                </a:solidFill>
                <a:latin typeface="+mj-lt"/>
              </a:rPr>
              <a:t>Δίκτυο 1_Φουδούλη Αναστασία</a:t>
            </a:r>
          </a:p>
          <a:p>
            <a:endParaRPr lang="en-US" dirty="0">
              <a:solidFill>
                <a:schemeClr val="bg1"/>
              </a:solidFill>
            </a:endParaRPr>
          </a:p>
        </p:txBody>
      </p:sp>
    </p:spTree>
    <p:extLst>
      <p:ext uri="{BB962C8B-B14F-4D97-AF65-F5344CB8AC3E}">
        <p14:creationId xmlns:p14="http://schemas.microsoft.com/office/powerpoint/2010/main" xmlns="" val="21318552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439718"/>
          </a:xfrm>
        </p:spPr>
        <p:txBody>
          <a:bodyPr>
            <a:normAutofit fontScale="90000"/>
          </a:bodyPr>
          <a:lstStyle/>
          <a:p>
            <a:r>
              <a:rPr lang="el-GR" dirty="0" smtClean="0">
                <a:solidFill>
                  <a:schemeClr val="accent2">
                    <a:lumMod val="75000"/>
                  </a:schemeClr>
                </a:solidFill>
              </a:rPr>
              <a:t>Μια πρώτη ματιά στο δίκτυο</a:t>
            </a:r>
            <a:endParaRPr lang="el-GR" dirty="0">
              <a:solidFill>
                <a:schemeClr val="accent2">
                  <a:lumMod val="75000"/>
                </a:schemeClr>
              </a:solidFill>
            </a:endParaRPr>
          </a:p>
        </p:txBody>
      </p:sp>
      <p:sp>
        <p:nvSpPr>
          <p:cNvPr id="3" name="Content Placeholder 2"/>
          <p:cNvSpPr>
            <a:spLocks noGrp="1"/>
          </p:cNvSpPr>
          <p:nvPr>
            <p:ph idx="1"/>
          </p:nvPr>
        </p:nvSpPr>
        <p:spPr>
          <a:xfrm>
            <a:off x="323528" y="1344597"/>
            <a:ext cx="6347714" cy="3880773"/>
          </a:xfrm>
        </p:spPr>
        <p:txBody>
          <a:bodyPr>
            <a:normAutofit/>
          </a:bodyPr>
          <a:lstStyle/>
          <a:p>
            <a:pPr marL="0" indent="0">
              <a:buNone/>
            </a:pPr>
            <a:r>
              <a:rPr lang="el-GR" sz="1800" dirty="0" smtClean="0"/>
              <a:t>Η εύρεση των συντεταγμένων έγινε με τον αλγόριθμο </a:t>
            </a:r>
            <a:r>
              <a:rPr lang="en-US" sz="1800" dirty="0" err="1" smtClean="0"/>
              <a:t>layout_with_graphopt</a:t>
            </a:r>
            <a:r>
              <a:rPr lang="en-US" sz="1800" dirty="0" smtClean="0"/>
              <a:t>,</a:t>
            </a:r>
          </a:p>
          <a:p>
            <a:pPr marL="0" indent="0">
              <a:buNone/>
            </a:pPr>
            <a:r>
              <a:rPr lang="el-GR" sz="1800" dirty="0" smtClean="0"/>
              <a:t>καθώς ήταν ο αλγόριθμος που κατάφερε να δώσει ένα πιο καθαρό γράφημα δεδομένου του μεγέθους του δικτύου.</a:t>
            </a:r>
          </a:p>
          <a:p>
            <a:pPr marL="0" indent="0">
              <a:buNone/>
            </a:pPr>
            <a:endParaRPr lang="el-GR" sz="1800" dirty="0"/>
          </a:p>
          <a:p>
            <a:pPr marL="0" indent="0">
              <a:buNone/>
            </a:pPr>
            <a:endParaRPr lang="en-US" sz="1800" dirty="0" smtClean="0"/>
          </a:p>
          <a:p>
            <a:pPr marL="0" indent="0">
              <a:buNone/>
            </a:pPr>
            <a:endParaRPr lang="el-GR" sz="1800"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xmlns="" val="0"/>
              </a:ext>
            </a:extLst>
          </a:blip>
          <a:srcRect l="33120" t="6464" r="26839" b="18184"/>
          <a:stretch/>
        </p:blipFill>
        <p:spPr>
          <a:xfrm rot="5400000">
            <a:off x="804689" y="427559"/>
            <a:ext cx="6255095" cy="721741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79512" y="1610607"/>
            <a:ext cx="8280920" cy="5077270"/>
          </a:xfrm>
          <a:prstGeom prst="rect">
            <a:avLst/>
          </a:prstGeom>
        </p:spPr>
      </p:pic>
      <p:sp>
        <p:nvSpPr>
          <p:cNvPr id="5" name="TextBox 4"/>
          <p:cNvSpPr txBox="1"/>
          <p:nvPr/>
        </p:nvSpPr>
        <p:spPr>
          <a:xfrm>
            <a:off x="323528" y="1172900"/>
            <a:ext cx="4032448" cy="369332"/>
          </a:xfrm>
          <a:prstGeom prst="rect">
            <a:avLst/>
          </a:prstGeom>
          <a:noFill/>
        </p:spPr>
        <p:txBody>
          <a:bodyPr wrap="square" rtlCol="0">
            <a:spAutoFit/>
          </a:bodyPr>
          <a:lstStyle/>
          <a:p>
            <a:r>
              <a:rPr lang="en-US" dirty="0" smtClean="0"/>
              <a:t>Zoom</a:t>
            </a:r>
            <a:r>
              <a:rPr lang="el-GR" dirty="0" smtClean="0"/>
              <a:t> στο κέντρο του Δικτύου</a:t>
            </a:r>
            <a:endParaRPr lang="el-G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368280"/>
          </a:xfrm>
        </p:spPr>
        <p:txBody>
          <a:bodyPr>
            <a:normAutofit fontScale="90000"/>
          </a:bodyPr>
          <a:lstStyle/>
          <a:p>
            <a:r>
              <a:rPr lang="el-GR" dirty="0" smtClean="0">
                <a:solidFill>
                  <a:schemeClr val="accent2"/>
                </a:solidFill>
              </a:rPr>
              <a:t>Κατανομές</a:t>
            </a:r>
            <a:endParaRPr lang="el-GR" dirty="0">
              <a:solidFill>
                <a:schemeClr val="accent2"/>
              </a:solidFill>
            </a:endParaRPr>
          </a:p>
        </p:txBody>
      </p:sp>
      <p:sp>
        <p:nvSpPr>
          <p:cNvPr id="3" name="Content Placeholder 2"/>
          <p:cNvSpPr>
            <a:spLocks noGrp="1"/>
          </p:cNvSpPr>
          <p:nvPr>
            <p:ph idx="1"/>
          </p:nvPr>
        </p:nvSpPr>
        <p:spPr>
          <a:xfrm>
            <a:off x="487216" y="980728"/>
            <a:ext cx="6347714" cy="3880773"/>
          </a:xfrm>
        </p:spPr>
        <p:txBody>
          <a:bodyPr>
            <a:noAutofit/>
          </a:bodyPr>
          <a:lstStyle/>
          <a:p>
            <a:pPr marL="0" indent="0">
              <a:buNone/>
            </a:pPr>
            <a:r>
              <a:rPr lang="el-GR" dirty="0" smtClean="0"/>
              <a:t>Στα δίκτυα επιπλέον μας ενδιαφέρουν οι κατανομές των βαθμών, καθώς διαφορετικές κατανομές υποδεικνύουν συγκεκριμένες δομές.</a:t>
            </a:r>
            <a:endParaRPr lang="en-US" dirty="0" smtClean="0"/>
          </a:p>
          <a:p>
            <a:pPr marL="0" indent="0">
              <a:buNone/>
            </a:pPr>
            <a:r>
              <a:rPr lang="el-GR" dirty="0" smtClean="0"/>
              <a:t>Ο μεγαλύτερος βαθμός είναι 507, δηλαδή υπάρχει επιστήμονας που έχει συνεργαστεί με 507 διαφορετικά άτομα.</a:t>
            </a:r>
          </a:p>
          <a:p>
            <a:pPr marL="0" indent="0">
              <a:buNone/>
            </a:pPr>
            <a:r>
              <a:rPr lang="el-GR" dirty="0" smtClean="0"/>
              <a:t>Η κατανομή των βαθμών παρουσιάζει λοξότητα.</a:t>
            </a:r>
          </a:p>
          <a:p>
            <a:pPr marL="0" indent="0">
              <a:buNone/>
            </a:pPr>
            <a:endParaRPr lang="en-US" dirty="0" smtClean="0"/>
          </a:p>
          <a:p>
            <a:pPr marL="0" indent="0">
              <a:buNone/>
            </a:pPr>
            <a:endParaRPr lang="en-US" dirty="0"/>
          </a:p>
          <a:p>
            <a:pPr marL="0" indent="0">
              <a:buNone/>
            </a:pPr>
            <a:endParaRPr lang="en-US" dirty="0" smtClean="0"/>
          </a:p>
          <a:p>
            <a:pPr marL="0" indent="0">
              <a:buNone/>
            </a:pPr>
            <a:r>
              <a:rPr lang="el-GR" dirty="0" smtClean="0"/>
              <a:t>Έγιναν έλεγχοι για </a:t>
            </a:r>
            <a:r>
              <a:rPr lang="en-US" dirty="0" smtClean="0"/>
              <a:t>power law, </a:t>
            </a:r>
            <a:r>
              <a:rPr lang="en-US" dirty="0" err="1" smtClean="0"/>
              <a:t>poisson</a:t>
            </a:r>
            <a:r>
              <a:rPr lang="en-US" dirty="0" smtClean="0"/>
              <a:t> </a:t>
            </a:r>
            <a:r>
              <a:rPr lang="el-GR" dirty="0" smtClean="0"/>
              <a:t>και </a:t>
            </a:r>
            <a:r>
              <a:rPr lang="en-US" dirty="0" smtClean="0"/>
              <a:t>lognormal</a:t>
            </a:r>
            <a:r>
              <a:rPr lang="el-GR" dirty="0" smtClean="0"/>
              <a:t>, αλλά κανένας από αυτούς δεν επιβεβαίωσε κάποια από τις παραπάνω υποθέσεις, αφού δεν προέκυπταν σημαντικά </a:t>
            </a:r>
            <a:r>
              <a:rPr lang="en-US" dirty="0" err="1" smtClean="0"/>
              <a:t>p_values</a:t>
            </a:r>
            <a:r>
              <a:rPr lang="el-GR" dirty="0" smtClean="0"/>
              <a:t>.</a:t>
            </a:r>
          </a:p>
        </p:txBody>
      </p:sp>
      <p:graphicFrame>
        <p:nvGraphicFramePr>
          <p:cNvPr id="6" name="Table 5"/>
          <p:cNvGraphicFramePr>
            <a:graphicFrameLocks noGrp="1"/>
          </p:cNvGraphicFramePr>
          <p:nvPr>
            <p:extLst>
              <p:ext uri="{D42A27DB-BD31-4B8C-83A1-F6EECF244321}">
                <p14:modId xmlns:p14="http://schemas.microsoft.com/office/powerpoint/2010/main" xmlns="" val="1900325209"/>
              </p:ext>
            </p:extLst>
          </p:nvPr>
        </p:nvGraphicFramePr>
        <p:xfrm>
          <a:off x="613073" y="3284984"/>
          <a:ext cx="6096000" cy="7416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r>
                        <a:rPr lang="en-US" dirty="0" smtClean="0"/>
                        <a:t>Min.</a:t>
                      </a:r>
                      <a:endParaRPr lang="en-US" dirty="0"/>
                    </a:p>
                  </a:txBody>
                  <a:tcPr/>
                </a:tc>
                <a:tc>
                  <a:txBody>
                    <a:bodyPr/>
                    <a:lstStyle/>
                    <a:p>
                      <a:r>
                        <a:rPr lang="en-US" dirty="0" smtClean="0"/>
                        <a:t>1</a:t>
                      </a:r>
                      <a:r>
                        <a:rPr lang="en-US" baseline="30000" dirty="0" smtClean="0"/>
                        <a:t>st</a:t>
                      </a:r>
                      <a:r>
                        <a:rPr lang="en-US" dirty="0" smtClean="0"/>
                        <a:t> Qu.</a:t>
                      </a:r>
                      <a:endParaRPr lang="en-US" dirty="0"/>
                    </a:p>
                  </a:txBody>
                  <a:tcPr/>
                </a:tc>
                <a:tc>
                  <a:txBody>
                    <a:bodyPr/>
                    <a:lstStyle/>
                    <a:p>
                      <a:r>
                        <a:rPr lang="en-US" dirty="0" smtClean="0"/>
                        <a:t>Median</a:t>
                      </a:r>
                      <a:endParaRPr lang="en-US" dirty="0"/>
                    </a:p>
                  </a:txBody>
                  <a:tcPr/>
                </a:tc>
                <a:tc>
                  <a:txBody>
                    <a:bodyPr/>
                    <a:lstStyle/>
                    <a:p>
                      <a:r>
                        <a:rPr lang="en-US" dirty="0" smtClean="0"/>
                        <a:t>Mean</a:t>
                      </a:r>
                      <a:endParaRPr lang="en-US" dirty="0"/>
                    </a:p>
                  </a:txBody>
                  <a:tcPr/>
                </a:tc>
                <a:tc>
                  <a:txBody>
                    <a:bodyPr/>
                    <a:lstStyle/>
                    <a:p>
                      <a:r>
                        <a:rPr lang="en-US" dirty="0" smtClean="0"/>
                        <a:t>3</a:t>
                      </a:r>
                      <a:r>
                        <a:rPr lang="en-US" baseline="30000" dirty="0" smtClean="0"/>
                        <a:t>rd</a:t>
                      </a:r>
                      <a:r>
                        <a:rPr lang="en-US" dirty="0" smtClean="0"/>
                        <a:t> Qu.</a:t>
                      </a:r>
                      <a:endParaRPr lang="en-US" dirty="0"/>
                    </a:p>
                  </a:txBody>
                  <a:tcPr/>
                </a:tc>
                <a:tc>
                  <a:txBody>
                    <a:bodyPr/>
                    <a:lstStyle/>
                    <a:p>
                      <a:r>
                        <a:rPr lang="en-US" dirty="0" smtClean="0"/>
                        <a:t>Max.</a:t>
                      </a:r>
                    </a:p>
                  </a:txBody>
                  <a:tcPr/>
                </a:tc>
              </a:tr>
              <a:tr h="370840">
                <a:tc>
                  <a:txBody>
                    <a:bodyPr/>
                    <a:lstStyle/>
                    <a:p>
                      <a:r>
                        <a:rPr lang="el-GR" dirty="0" smtClean="0"/>
                        <a:t>1</a:t>
                      </a:r>
                      <a:r>
                        <a:rPr lang="en-US" dirty="0" smtClean="0"/>
                        <a:t>.000</a:t>
                      </a:r>
                      <a:endParaRPr lang="en-US" dirty="0"/>
                    </a:p>
                  </a:txBody>
                  <a:tcPr/>
                </a:tc>
                <a:tc>
                  <a:txBody>
                    <a:bodyPr/>
                    <a:lstStyle/>
                    <a:p>
                      <a:r>
                        <a:rPr lang="el-GR" dirty="0" smtClean="0"/>
                        <a:t>1</a:t>
                      </a:r>
                      <a:r>
                        <a:rPr lang="en-US" dirty="0" smtClean="0"/>
                        <a:t>.000</a:t>
                      </a:r>
                      <a:endParaRPr lang="en-US" dirty="0"/>
                    </a:p>
                  </a:txBody>
                  <a:tcPr/>
                </a:tc>
                <a:tc>
                  <a:txBody>
                    <a:bodyPr/>
                    <a:lstStyle/>
                    <a:p>
                      <a:r>
                        <a:rPr lang="el-GR" dirty="0" smtClean="0"/>
                        <a:t>1</a:t>
                      </a:r>
                      <a:r>
                        <a:rPr lang="en-US" dirty="0" smtClean="0"/>
                        <a:t>.000</a:t>
                      </a:r>
                      <a:endParaRPr lang="en-US" dirty="0"/>
                    </a:p>
                  </a:txBody>
                  <a:tcPr/>
                </a:tc>
                <a:tc>
                  <a:txBody>
                    <a:bodyPr/>
                    <a:lstStyle/>
                    <a:p>
                      <a:r>
                        <a:rPr lang="el-GR" dirty="0" smtClean="0"/>
                        <a:t>3</a:t>
                      </a:r>
                      <a:r>
                        <a:rPr lang="en-US" dirty="0" smtClean="0"/>
                        <a:t>.</a:t>
                      </a:r>
                      <a:r>
                        <a:rPr lang="el-GR" dirty="0" smtClean="0"/>
                        <a:t>421</a:t>
                      </a:r>
                      <a:endParaRPr lang="en-US" dirty="0"/>
                    </a:p>
                  </a:txBody>
                  <a:tcPr/>
                </a:tc>
                <a:tc>
                  <a:txBody>
                    <a:bodyPr/>
                    <a:lstStyle/>
                    <a:p>
                      <a:r>
                        <a:rPr lang="el-GR" dirty="0" smtClean="0"/>
                        <a:t>2</a:t>
                      </a:r>
                      <a:r>
                        <a:rPr lang="en-US" dirty="0" smtClean="0"/>
                        <a:t>.000</a:t>
                      </a:r>
                      <a:endParaRPr lang="en-US" dirty="0"/>
                    </a:p>
                  </a:txBody>
                  <a:tcPr/>
                </a:tc>
                <a:tc>
                  <a:txBody>
                    <a:bodyPr/>
                    <a:lstStyle/>
                    <a:p>
                      <a:r>
                        <a:rPr lang="el-GR" dirty="0" smtClean="0"/>
                        <a:t>507</a:t>
                      </a:r>
                      <a:r>
                        <a:rPr lang="en-US" dirty="0" smtClean="0"/>
                        <a:t>.000</a:t>
                      </a:r>
                      <a:endParaRPr lang="en-US"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9512" y="980728"/>
            <a:ext cx="9081069" cy="5567863"/>
          </a:xfrm>
          <a:prstGeom prst="rect">
            <a:avLst/>
          </a:prstGeom>
        </p:spPr>
      </p:pic>
    </p:spTree>
    <p:extLst>
      <p:ext uri="{BB962C8B-B14F-4D97-AF65-F5344CB8AC3E}">
        <p14:creationId xmlns:p14="http://schemas.microsoft.com/office/powerpoint/2010/main" xmlns="" val="216236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654032"/>
          </a:xfrm>
        </p:spPr>
        <p:txBody>
          <a:bodyPr>
            <a:normAutofit/>
          </a:bodyPr>
          <a:lstStyle/>
          <a:p>
            <a:r>
              <a:rPr lang="el-GR" dirty="0" smtClean="0">
                <a:solidFill>
                  <a:schemeClr val="accent2"/>
                </a:solidFill>
              </a:rPr>
              <a:t>Διάμετρος και Αποστάσεις</a:t>
            </a:r>
            <a:endParaRPr lang="el-GR" dirty="0">
              <a:solidFill>
                <a:schemeClr val="accent2"/>
              </a:solidFill>
            </a:endParaRPr>
          </a:p>
        </p:txBody>
      </p:sp>
      <p:sp>
        <p:nvSpPr>
          <p:cNvPr id="3" name="Content Placeholder 2"/>
          <p:cNvSpPr>
            <a:spLocks noGrp="1"/>
          </p:cNvSpPr>
          <p:nvPr>
            <p:ph idx="1"/>
          </p:nvPr>
        </p:nvSpPr>
        <p:spPr>
          <a:xfrm>
            <a:off x="446747" y="1196752"/>
            <a:ext cx="6347714" cy="3880773"/>
          </a:xfrm>
        </p:spPr>
        <p:txBody>
          <a:bodyPr>
            <a:normAutofit/>
          </a:bodyPr>
          <a:lstStyle/>
          <a:p>
            <a:pPr marL="0" indent="0">
              <a:buNone/>
            </a:pPr>
            <a:r>
              <a:rPr lang="el-GR" sz="1800" dirty="0" smtClean="0"/>
              <a:t>Διάμετρο </a:t>
            </a:r>
            <a:r>
              <a:rPr lang="el-GR" sz="1800" dirty="0"/>
              <a:t>ενός δικτύου </a:t>
            </a:r>
            <a:r>
              <a:rPr lang="el-GR" sz="1800" dirty="0" smtClean="0"/>
              <a:t>ονομάζουμε τη μεγαλύτερη </a:t>
            </a:r>
            <a:r>
              <a:rPr lang="el-GR" sz="1800" dirty="0"/>
              <a:t>από τις αποστάσεις </a:t>
            </a:r>
            <a:r>
              <a:rPr lang="el-GR" sz="1800" dirty="0" smtClean="0"/>
              <a:t>του. Πρακτικά </a:t>
            </a:r>
            <a:r>
              <a:rPr lang="el-GR" sz="1800" dirty="0"/>
              <a:t>πρόκειται για την κοντινότερη απόσταση μεταξύ των δύο πιο </a:t>
            </a:r>
            <a:r>
              <a:rPr lang="el-GR" sz="1800" dirty="0" smtClean="0"/>
              <a:t>απομακρυσμένων </a:t>
            </a:r>
            <a:r>
              <a:rPr lang="el-GR" sz="1800" dirty="0"/>
              <a:t>κορυφών του </a:t>
            </a:r>
            <a:r>
              <a:rPr lang="el-GR" sz="1800" dirty="0" smtClean="0"/>
              <a:t>δικτύου.</a:t>
            </a:r>
          </a:p>
          <a:p>
            <a:pPr marL="0" indent="0">
              <a:buNone/>
            </a:pPr>
            <a:endParaRPr lang="el-GR" sz="1800" dirty="0" smtClean="0"/>
          </a:p>
          <a:p>
            <a:pPr marL="0" indent="0">
              <a:buNone/>
            </a:pPr>
            <a:r>
              <a:rPr lang="el-GR" sz="1800" dirty="0" smtClean="0"/>
              <a:t>Η διάμετρος ήταν </a:t>
            </a:r>
            <a:r>
              <a:rPr lang="el-GR" sz="1800" dirty="0"/>
              <a:t>4</a:t>
            </a:r>
            <a:r>
              <a:rPr lang="el-GR" sz="1800" dirty="0" smtClean="0"/>
              <a:t> (λογικό εξαιτίας της κατασκευής του δικτύου), ένω η μέση απόσταση περίπου 3,77.</a:t>
            </a:r>
          </a:p>
          <a:p>
            <a:pPr marL="0" indent="0">
              <a:buNone/>
            </a:pPr>
            <a:endParaRPr lang="el-GR" sz="1800" dirty="0" smtClean="0"/>
          </a:p>
          <a:p>
            <a:pPr marL="0" indent="0">
              <a:buNone/>
            </a:pPr>
            <a:r>
              <a:rPr lang="el-GR" sz="1800" dirty="0" smtClean="0"/>
              <a:t>Τέλος παρατίθεται ένα διάγραμμα του πλήθους των διαδρομών που μπορούν να γίνουν (4).</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2440" y="1196752"/>
            <a:ext cx="8350876" cy="5120160"/>
          </a:xfrm>
          <a:prstGeom prst="rect">
            <a:avLst/>
          </a:prstGeom>
        </p:spPr>
      </p:pic>
    </p:spTree>
    <p:extLst>
      <p:ext uri="{BB962C8B-B14F-4D97-AF65-F5344CB8AC3E}">
        <p14:creationId xmlns:p14="http://schemas.microsoft.com/office/powerpoint/2010/main" xmlns="" val="194997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6908"/>
          </a:xfrm>
        </p:spPr>
        <p:txBody>
          <a:bodyPr>
            <a:normAutofit fontScale="90000"/>
          </a:bodyPr>
          <a:lstStyle/>
          <a:p>
            <a:r>
              <a:rPr lang="el-GR" dirty="0" smtClean="0">
                <a:solidFill>
                  <a:schemeClr val="accent2">
                    <a:lumMod val="75000"/>
                  </a:schemeClr>
                </a:solidFill>
              </a:rPr>
              <a:t>Συντελεστές σύμπλεξης, Μεταβατικότητα, Ιεραρχική δομή</a:t>
            </a:r>
            <a:endParaRPr lang="el-GR" dirty="0">
              <a:solidFill>
                <a:schemeClr val="accent2">
                  <a:lumMod val="75000"/>
                </a:schemeClr>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71472" y="3929066"/>
            <a:ext cx="3762758" cy="230705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88024" y="4005064"/>
            <a:ext cx="3771131" cy="2312188"/>
          </a:xfrm>
          <a:prstGeom prst="rect">
            <a:avLst/>
          </a:prstGeom>
        </p:spPr>
      </p:pic>
      <p:sp>
        <p:nvSpPr>
          <p:cNvPr id="7" name="TextBox 6"/>
          <p:cNvSpPr txBox="1"/>
          <p:nvPr/>
        </p:nvSpPr>
        <p:spPr>
          <a:xfrm>
            <a:off x="611560" y="1772816"/>
            <a:ext cx="6552728" cy="2031325"/>
          </a:xfrm>
          <a:prstGeom prst="rect">
            <a:avLst/>
          </a:prstGeom>
          <a:noFill/>
        </p:spPr>
        <p:txBody>
          <a:bodyPr wrap="square" rtlCol="0">
            <a:spAutoFit/>
          </a:bodyPr>
          <a:lstStyle/>
          <a:p>
            <a:pPr marL="285750" indent="-285750">
              <a:buFont typeface="Wingdings" panose="05000000000000000000" pitchFamily="2" charset="2"/>
              <a:buChar char="Ø"/>
            </a:pPr>
            <a:r>
              <a:rPr lang="el-GR" dirty="0" smtClean="0"/>
              <a:t>Έλεγχος Ιεραρχικής Δομής με χρήση γραμμικής παλινδρόμησης</a:t>
            </a:r>
          </a:p>
          <a:p>
            <a:pPr marL="285750" indent="-285750">
              <a:buFont typeface="Wingdings" panose="05000000000000000000" pitchFamily="2" charset="2"/>
              <a:buChar char="Ø"/>
            </a:pPr>
            <a:endParaRPr lang="el-GR" dirty="0" smtClean="0"/>
          </a:p>
          <a:p>
            <a:pPr marL="285750" indent="-285750">
              <a:buFont typeface="Wingdings" panose="05000000000000000000" pitchFamily="2" charset="2"/>
              <a:buChar char="Ø"/>
            </a:pPr>
            <a:r>
              <a:rPr lang="el-GR" dirty="0" smtClean="0"/>
              <a:t>Ύπαρξη Ιεραρχικής Δομής </a:t>
            </a:r>
          </a:p>
          <a:p>
            <a:pPr marL="285750" indent="-285750">
              <a:buFont typeface="Wingdings" panose="05000000000000000000" pitchFamily="2" charset="2"/>
              <a:buChar char="Ø"/>
            </a:pPr>
            <a:endParaRPr lang="el-GR" dirty="0" smtClean="0"/>
          </a:p>
          <a:p>
            <a:pPr marL="285750" indent="-285750">
              <a:buFont typeface="Wingdings" panose="05000000000000000000" pitchFamily="2" charset="2"/>
              <a:buChar char="Ø"/>
            </a:pPr>
            <a:r>
              <a:rPr lang="el-GR" dirty="0" smtClean="0"/>
              <a:t>Κορυφές μεγάλου βαθμού έχουν μικρό συντελεστή σύμπλεξης</a:t>
            </a:r>
            <a:r>
              <a:rPr lang="en-US" dirty="0" smtClean="0"/>
              <a:t> (0.35) </a:t>
            </a:r>
            <a:r>
              <a:rPr lang="el-GR" dirty="0" smtClean="0"/>
              <a:t> =&gt; Δεν αποτελούν μέλη κλίκας</a:t>
            </a:r>
            <a:endParaRPr lang="el-GR" dirty="0"/>
          </a:p>
        </p:txBody>
      </p:sp>
    </p:spTree>
    <p:extLst>
      <p:ext uri="{BB962C8B-B14F-4D97-AF65-F5344CB8AC3E}">
        <p14:creationId xmlns:p14="http://schemas.microsoft.com/office/powerpoint/2010/main" xmlns="" val="17120309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82594"/>
          </a:xfrm>
        </p:spPr>
        <p:txBody>
          <a:bodyPr>
            <a:normAutofit fontScale="90000"/>
          </a:bodyPr>
          <a:lstStyle/>
          <a:p>
            <a:r>
              <a:rPr lang="el-GR" dirty="0" smtClean="0">
                <a:solidFill>
                  <a:schemeClr val="accent2">
                    <a:lumMod val="75000"/>
                  </a:schemeClr>
                </a:solidFill>
              </a:rPr>
              <a:t>Συντελεστές ομοιότητας</a:t>
            </a:r>
            <a:endParaRPr lang="el-GR" dirty="0">
              <a:solidFill>
                <a:schemeClr val="accent2">
                  <a:lumMod val="75000"/>
                </a:schemeClr>
              </a:solidFill>
            </a:endParaRPr>
          </a:p>
        </p:txBody>
      </p:sp>
      <p:sp>
        <p:nvSpPr>
          <p:cNvPr id="3" name="Content Placeholder 2"/>
          <p:cNvSpPr>
            <a:spLocks noGrp="1"/>
          </p:cNvSpPr>
          <p:nvPr>
            <p:ph idx="1"/>
          </p:nvPr>
        </p:nvSpPr>
        <p:spPr>
          <a:xfrm>
            <a:off x="323528" y="1340768"/>
            <a:ext cx="6347714" cy="3880773"/>
          </a:xfrm>
        </p:spPr>
        <p:txBody>
          <a:bodyPr>
            <a:noAutofit/>
          </a:bodyPr>
          <a:lstStyle/>
          <a:p>
            <a:r>
              <a:rPr lang="en-US" dirty="0" smtClean="0"/>
              <a:t>To </a:t>
            </a:r>
            <a:r>
              <a:rPr lang="el-GR" dirty="0" smtClean="0"/>
              <a:t>δίκτυο</a:t>
            </a:r>
            <a:r>
              <a:rPr lang="en-US" dirty="0" smtClean="0"/>
              <a:t> </a:t>
            </a:r>
            <a:r>
              <a:rPr lang="en-US" dirty="0" err="1" smtClean="0"/>
              <a:t>Erdos</a:t>
            </a:r>
            <a:r>
              <a:rPr lang="el-GR" dirty="0" smtClean="0"/>
              <a:t> είναι </a:t>
            </a:r>
            <a:r>
              <a:rPr lang="en-US" dirty="0" smtClean="0"/>
              <a:t>dis</a:t>
            </a:r>
            <a:r>
              <a:rPr lang="el-GR" dirty="0" smtClean="0"/>
              <a:t>assortative, αφού ο συντελεστής προκύπτει </a:t>
            </a:r>
            <a:r>
              <a:rPr lang="el-GR" dirty="0"/>
              <a:t>-0.1155774, </a:t>
            </a:r>
            <a:r>
              <a:rPr lang="el-GR" dirty="0" smtClean="0"/>
              <a:t>δηλαδή κορυφές μεγάλου βαθμού τείνουν να συνδέονται με κορυφές μικρότερου βαθμού.</a:t>
            </a:r>
          </a:p>
          <a:p>
            <a:pPr marL="0" indent="0">
              <a:buNone/>
            </a:pPr>
            <a:endParaRPr lang="en-US" dirty="0"/>
          </a:p>
          <a:p>
            <a:r>
              <a:rPr lang="el-GR" dirty="0" smtClean="0"/>
              <a:t>Γραφική αναπαράσταση </a:t>
            </a:r>
            <a:r>
              <a:rPr lang="en-US" dirty="0" smtClean="0"/>
              <a:t>ANND </a:t>
            </a:r>
            <a:r>
              <a:rPr lang="el-GR" dirty="0" smtClean="0"/>
              <a:t>και βαθμών σε διάγραμμα διασποράς μαζί με ευθεία της γραμμικής παλινδρόμησης =&gt; Δίκτυο </a:t>
            </a:r>
            <a:r>
              <a:rPr lang="en-US" dirty="0" err="1" smtClean="0"/>
              <a:t>disassortative</a:t>
            </a:r>
            <a:r>
              <a:rPr lang="en-US" dirty="0" smtClean="0"/>
              <a:t>. </a:t>
            </a:r>
            <a:endParaRPr lang="el-GR" dirty="0" smtClean="0"/>
          </a:p>
          <a:p>
            <a:pPr marL="0" indent="0">
              <a:buNone/>
            </a:pPr>
            <a:r>
              <a:rPr lang="en-US" dirty="0" smtClean="0"/>
              <a:t>                                                </a:t>
            </a:r>
            <a:endParaRPr lang="el-GR"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10498" y="857232"/>
            <a:ext cx="6480720" cy="5161165"/>
          </a:xfrm>
          <a:prstGeom prst="rect">
            <a:avLst/>
          </a:prstGeom>
        </p:spPr>
      </p:pic>
    </p:spTree>
    <p:extLst>
      <p:ext uri="{BB962C8B-B14F-4D97-AF65-F5344CB8AC3E}">
        <p14:creationId xmlns:p14="http://schemas.microsoft.com/office/powerpoint/2010/main" xmlns="" val="399559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654032"/>
          </a:xfrm>
        </p:spPr>
        <p:txBody>
          <a:bodyPr>
            <a:normAutofit/>
          </a:bodyPr>
          <a:lstStyle/>
          <a:p>
            <a:r>
              <a:rPr lang="el-GR" dirty="0" smtClean="0">
                <a:solidFill>
                  <a:schemeClr val="accent2"/>
                </a:solidFill>
              </a:rPr>
              <a:t>Το φαινόμενο Rich Club</a:t>
            </a:r>
            <a:endParaRPr lang="el-GR" dirty="0">
              <a:solidFill>
                <a:schemeClr val="accent2"/>
              </a:solidFill>
            </a:endParaRPr>
          </a:p>
        </p:txBody>
      </p:sp>
      <p:sp>
        <p:nvSpPr>
          <p:cNvPr id="3" name="Content Placeholder 2"/>
          <p:cNvSpPr>
            <a:spLocks noGrp="1"/>
          </p:cNvSpPr>
          <p:nvPr>
            <p:ph idx="1"/>
          </p:nvPr>
        </p:nvSpPr>
        <p:spPr>
          <a:xfrm>
            <a:off x="107504" y="620688"/>
            <a:ext cx="8712968" cy="1008112"/>
          </a:xfrm>
        </p:spPr>
        <p:txBody>
          <a:bodyPr>
            <a:normAutofit lnSpcReduction="10000"/>
          </a:bodyPr>
          <a:lstStyle/>
          <a:p>
            <a:pPr marL="0" indent="0">
              <a:buNone/>
            </a:pPr>
            <a:endParaRPr lang="el-GR" sz="1800" dirty="0" smtClean="0"/>
          </a:p>
          <a:p>
            <a:pPr marL="0" indent="0">
              <a:buNone/>
            </a:pPr>
            <a:r>
              <a:rPr lang="el-GR" sz="1800" dirty="0" smtClean="0"/>
              <a:t>Το 5% των πιο υψηλόβαθμων κορυφών του δικτύου, αποτελούν </a:t>
            </a:r>
            <a:r>
              <a:rPr lang="el-GR" sz="1800" dirty="0"/>
              <a:t>346 </a:t>
            </a:r>
            <a:r>
              <a:rPr lang="el-GR" sz="1800" dirty="0" smtClean="0"/>
              <a:t>κορυφές με βαθμό μεγαλύτερο του 12</a:t>
            </a:r>
          </a:p>
          <a:p>
            <a:pPr marL="0" indent="0">
              <a:buNone/>
            </a:pPr>
            <a:endParaRPr lang="el-GR" sz="1800" dirty="0" smtClean="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xmlns="" val="0"/>
              </a:ext>
            </a:extLst>
          </a:blip>
          <a:srcRect l="21541" t="2298" r="13283" b="15862"/>
          <a:stretch/>
        </p:blipFill>
        <p:spPr>
          <a:xfrm>
            <a:off x="683568" y="1628800"/>
            <a:ext cx="5544616" cy="5544616"/>
          </a:xfrm>
          <a:prstGeom prst="rect">
            <a:avLst/>
          </a:prstGeom>
        </p:spPr>
      </p:pic>
    </p:spTree>
    <p:extLst>
      <p:ext uri="{BB962C8B-B14F-4D97-AF65-F5344CB8AC3E}">
        <p14:creationId xmlns:p14="http://schemas.microsoft.com/office/powerpoint/2010/main" xmlns="" val="14536123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6908"/>
          </a:xfrm>
        </p:spPr>
        <p:txBody>
          <a:bodyPr/>
          <a:lstStyle/>
          <a:p>
            <a:r>
              <a:rPr lang="el-GR" dirty="0" smtClean="0">
                <a:solidFill>
                  <a:schemeClr val="accent2"/>
                </a:solidFill>
              </a:rPr>
              <a:t>Το φαινόμενο Rich Club</a:t>
            </a:r>
            <a:endParaRPr lang="el-GR" dirty="0">
              <a:solidFill>
                <a:schemeClr val="accent2"/>
              </a:solidFill>
            </a:endParaRPr>
          </a:p>
        </p:txBody>
      </p:sp>
      <p:sp>
        <p:nvSpPr>
          <p:cNvPr id="3" name="Content Placeholder 2"/>
          <p:cNvSpPr>
            <a:spLocks noGrp="1"/>
          </p:cNvSpPr>
          <p:nvPr>
            <p:ph idx="1"/>
          </p:nvPr>
        </p:nvSpPr>
        <p:spPr>
          <a:xfrm>
            <a:off x="395536" y="1061837"/>
            <a:ext cx="8352928" cy="1071019"/>
          </a:xfrm>
        </p:spPr>
        <p:txBody>
          <a:bodyPr>
            <a:normAutofit/>
          </a:bodyPr>
          <a:lstStyle/>
          <a:p>
            <a:pPr marL="0" indent="0">
              <a:buNone/>
            </a:pPr>
            <a:r>
              <a:rPr lang="el-GR" sz="1800" dirty="0" smtClean="0"/>
              <a:t>Ενώ το 2.5% των πιο υψηλόβαθμων κορυφών του δικτύου αποτελούν 173 κορυφές βαθμού μεγαλύτερου του 27</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xmlns="" val="0"/>
              </a:ext>
            </a:extLst>
          </a:blip>
          <a:srcRect l="24214" t="2764" r="22955" b="17078"/>
          <a:stretch/>
        </p:blipFill>
        <p:spPr>
          <a:xfrm>
            <a:off x="1331640" y="1700808"/>
            <a:ext cx="4104456" cy="4959548"/>
          </a:xfrm>
          <a:prstGeom prst="rect">
            <a:avLst/>
          </a:prstGeom>
        </p:spPr>
      </p:pic>
    </p:spTree>
    <p:extLst>
      <p:ext uri="{BB962C8B-B14F-4D97-AF65-F5344CB8AC3E}">
        <p14:creationId xmlns:p14="http://schemas.microsoft.com/office/powerpoint/2010/main" xmlns="" val="1811551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285860"/>
            <a:ext cx="6347714" cy="4755503"/>
          </a:xfrm>
        </p:spPr>
        <p:txBody>
          <a:bodyPr/>
          <a:lstStyle/>
          <a:p>
            <a:r>
              <a:rPr lang="el-GR" dirty="0" smtClean="0"/>
              <a:t>Μήπως φταίει ο </a:t>
            </a:r>
            <a:r>
              <a:rPr lang="en-US" dirty="0" smtClean="0"/>
              <a:t>Paul </a:t>
            </a:r>
            <a:r>
              <a:rPr lang="en-US" dirty="0" err="1" smtClean="0"/>
              <a:t>Erdos</a:t>
            </a:r>
            <a:r>
              <a:rPr lang="en-US" dirty="0" smtClean="0"/>
              <a:t> </a:t>
            </a:r>
            <a:r>
              <a:rPr lang="el-GR" dirty="0" smtClean="0"/>
              <a:t>για την εικονα?</a:t>
            </a:r>
          </a:p>
          <a:p>
            <a:r>
              <a:rPr lang="el-GR" dirty="0" smtClean="0"/>
              <a:t>Όχι! </a:t>
            </a:r>
            <a:r>
              <a:rPr lang="el-GR" dirty="0"/>
              <a:t>Έ</a:t>
            </a:r>
            <a:r>
              <a:rPr lang="el-GR" dirty="0" smtClean="0"/>
              <a:t>χουμε </a:t>
            </a:r>
            <a:r>
              <a:rPr lang="en-US" dirty="0" smtClean="0"/>
              <a:t>rich club </a:t>
            </a:r>
            <a:r>
              <a:rPr lang="el-GR" dirty="0" smtClean="0"/>
              <a:t>και αν αφαιρέσουμε τον </a:t>
            </a:r>
            <a:r>
              <a:rPr lang="en-US" dirty="0" err="1" smtClean="0"/>
              <a:t>Erdos</a:t>
            </a:r>
            <a:endParaRPr lang="en-US" dirty="0" smtClean="0"/>
          </a:p>
          <a:p>
            <a:endParaRPr lang="el-GR" dirty="0"/>
          </a:p>
        </p:txBody>
      </p:sp>
      <p:sp>
        <p:nvSpPr>
          <p:cNvPr id="4" name="Title 4"/>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Το φαινόμενο Rich Club</a:t>
            </a:r>
            <a:endParaRPr lang="el-GR" dirty="0">
              <a:solidFill>
                <a:schemeClr val="accent2">
                  <a:lumMod val="75000"/>
                </a:schemeClr>
              </a:solidFill>
            </a:endParaRPr>
          </a:p>
        </p:txBody>
      </p:sp>
      <p:pic>
        <p:nvPicPr>
          <p:cNvPr id="24578" name="Picture 2" descr="C:\Users\Koft\Downloads\27661687_1533656840086365_1894852849_n.png"/>
          <p:cNvPicPr>
            <a:picLocks noChangeAspect="1" noChangeArrowheads="1"/>
          </p:cNvPicPr>
          <p:nvPr/>
        </p:nvPicPr>
        <p:blipFill>
          <a:blip r:embed="rId2"/>
          <a:srcRect l="6229" b="32143"/>
          <a:stretch>
            <a:fillRect/>
          </a:stretch>
        </p:blipFill>
        <p:spPr bwMode="auto">
          <a:xfrm>
            <a:off x="357158" y="2214554"/>
            <a:ext cx="7143800" cy="4207837"/>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5537" y="332656"/>
            <a:ext cx="4824535" cy="792088"/>
          </a:xfrm>
        </p:spPr>
        <p:txBody>
          <a:bodyPr/>
          <a:lstStyle/>
          <a:p>
            <a:r>
              <a:rPr lang="el-GR" dirty="0" smtClean="0">
                <a:solidFill>
                  <a:schemeClr val="bg1"/>
                </a:solidFill>
              </a:rPr>
              <a:t>Εύρεση κοινοτήτων</a:t>
            </a:r>
            <a:endParaRPr lang="el-GR" dirty="0">
              <a:solidFill>
                <a:schemeClr val="bg1"/>
              </a:solidFill>
            </a:endParaRP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xmlns="" val="0"/>
              </a:ext>
            </a:extLst>
          </a:blip>
          <a:srcRect l="782" t="989" r="22942" b="27"/>
          <a:stretch/>
        </p:blipFill>
        <p:spPr>
          <a:xfrm>
            <a:off x="2483768" y="3429000"/>
            <a:ext cx="3529513" cy="2808312"/>
          </a:xfrm>
        </p:spPr>
      </p:pic>
      <p:sp>
        <p:nvSpPr>
          <p:cNvPr id="7" name="TextBox 6"/>
          <p:cNvSpPr txBox="1"/>
          <p:nvPr/>
        </p:nvSpPr>
        <p:spPr>
          <a:xfrm>
            <a:off x="179512" y="1484784"/>
            <a:ext cx="7848872" cy="1477328"/>
          </a:xfrm>
          <a:prstGeom prst="rect">
            <a:avLst/>
          </a:prstGeom>
          <a:noFill/>
        </p:spPr>
        <p:txBody>
          <a:bodyPr wrap="square" rtlCol="0">
            <a:spAutoFit/>
          </a:bodyPr>
          <a:lstStyle/>
          <a:p>
            <a:r>
              <a:rPr lang="el-GR" dirty="0">
                <a:solidFill>
                  <a:schemeClr val="bg1"/>
                </a:solidFill>
              </a:rPr>
              <a:t>Επιλεκτικά χρησιμοποιήθηκαν </a:t>
            </a:r>
            <a:r>
              <a:rPr lang="el-GR" dirty="0" smtClean="0">
                <a:solidFill>
                  <a:schemeClr val="bg1"/>
                </a:solidFill>
              </a:rPr>
              <a:t>5 </a:t>
            </a:r>
            <a:r>
              <a:rPr lang="el-GR" dirty="0">
                <a:solidFill>
                  <a:schemeClr val="bg1"/>
                </a:solidFill>
              </a:rPr>
              <a:t>αλγόριθμοι εύρεσης κοινοτήτων της </a:t>
            </a:r>
            <a:r>
              <a:rPr lang="el-GR" dirty="0" err="1" smtClean="0">
                <a:solidFill>
                  <a:schemeClr val="bg1"/>
                </a:solidFill>
              </a:rPr>
              <a:t>igraph</a:t>
            </a:r>
            <a:endParaRPr lang="el-GR" dirty="0" smtClean="0">
              <a:solidFill>
                <a:schemeClr val="bg1"/>
              </a:solidFill>
            </a:endParaRPr>
          </a:p>
          <a:p>
            <a:endParaRPr lang="el-GR" dirty="0">
              <a:solidFill>
                <a:schemeClr val="bg1"/>
              </a:solidFill>
            </a:endParaRPr>
          </a:p>
          <a:p>
            <a:r>
              <a:rPr lang="el-GR" dirty="0" smtClean="0">
                <a:solidFill>
                  <a:schemeClr val="bg1"/>
                </a:solidFill>
              </a:rPr>
              <a:t>Καθώς στο δίκτυο δεν υπάρχει γιγάντια συνιστώσα, για ολόκληρο το δίκτυο χρησιμοποιήθηκαν οι αλγόριθμοι </a:t>
            </a:r>
            <a:r>
              <a:rPr lang="en-US" dirty="0" err="1" smtClean="0">
                <a:solidFill>
                  <a:schemeClr val="bg1"/>
                </a:solidFill>
              </a:rPr>
              <a:t>FastGreedy</a:t>
            </a:r>
            <a:r>
              <a:rPr lang="el-GR" dirty="0" smtClean="0">
                <a:solidFill>
                  <a:schemeClr val="bg1"/>
                </a:solidFill>
              </a:rPr>
              <a:t> </a:t>
            </a:r>
            <a:r>
              <a:rPr lang="el-GR" dirty="0">
                <a:solidFill>
                  <a:schemeClr val="bg1"/>
                </a:solidFill>
              </a:rPr>
              <a:t>(58 </a:t>
            </a:r>
            <a:r>
              <a:rPr lang="el-GR" dirty="0" smtClean="0">
                <a:solidFill>
                  <a:schemeClr val="bg1"/>
                </a:solidFill>
              </a:rPr>
              <a:t>κοινότητες)</a:t>
            </a:r>
            <a:endParaRPr lang="el-GR" dirty="0" smtClean="0">
              <a:solidFill>
                <a:srgbClr val="FF0000"/>
              </a:solidFill>
            </a:endParaRPr>
          </a:p>
        </p:txBody>
      </p:sp>
    </p:spTree>
    <p:extLst>
      <p:ext uri="{BB962C8B-B14F-4D97-AF65-F5344CB8AC3E}">
        <p14:creationId xmlns:p14="http://schemas.microsoft.com/office/powerpoint/2010/main" xmlns="" val="41066867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764704"/>
            <a:ext cx="8640960" cy="5361459"/>
          </a:xfrm>
        </p:spPr>
        <p:txBody>
          <a:bodyPr/>
          <a:lstStyle/>
          <a:p>
            <a:pPr marL="0" indent="0">
              <a:buNone/>
            </a:pPr>
            <a:endParaRPr lang="el-GR" sz="1800" dirty="0" smtClean="0">
              <a:solidFill>
                <a:schemeClr val="bg1"/>
              </a:solidFill>
            </a:endParaRPr>
          </a:p>
          <a:p>
            <a:pPr marL="0" indent="0">
              <a:buNone/>
            </a:pPr>
            <a:r>
              <a:rPr lang="el-GR" sz="1800" dirty="0" smtClean="0">
                <a:solidFill>
                  <a:schemeClr val="bg1"/>
                </a:solidFill>
              </a:rPr>
              <a:t>Επίσης, χρησιμοποιήθηκαν </a:t>
            </a:r>
            <a:r>
              <a:rPr lang="el-GR" sz="1800" dirty="0">
                <a:solidFill>
                  <a:schemeClr val="bg1"/>
                </a:solidFill>
              </a:rPr>
              <a:t>οι αλγόριθμοι </a:t>
            </a:r>
            <a:r>
              <a:rPr lang="en-US" sz="1800" dirty="0" err="1" smtClean="0">
                <a:solidFill>
                  <a:schemeClr val="bg1"/>
                </a:solidFill>
              </a:rPr>
              <a:t>ClusterWalktrap</a:t>
            </a:r>
            <a:r>
              <a:rPr lang="el-GR" sz="1800" dirty="0" smtClean="0">
                <a:solidFill>
                  <a:schemeClr val="bg1"/>
                </a:solidFill>
              </a:rPr>
              <a:t> </a:t>
            </a:r>
            <a:r>
              <a:rPr lang="en-US" sz="1800" dirty="0" smtClean="0">
                <a:solidFill>
                  <a:schemeClr val="bg1"/>
                </a:solidFill>
              </a:rPr>
              <a:t>(</a:t>
            </a:r>
            <a:r>
              <a:rPr lang="el-GR" sz="1800" dirty="0" smtClean="0">
                <a:solidFill>
                  <a:schemeClr val="bg1"/>
                </a:solidFill>
              </a:rPr>
              <a:t>244</a:t>
            </a:r>
            <a:r>
              <a:rPr lang="en-US" sz="1800" dirty="0" smtClean="0">
                <a:solidFill>
                  <a:schemeClr val="bg1"/>
                </a:solidFill>
              </a:rPr>
              <a:t> </a:t>
            </a:r>
            <a:r>
              <a:rPr lang="el-GR" sz="1800" dirty="0" smtClean="0">
                <a:solidFill>
                  <a:schemeClr val="bg1"/>
                </a:solidFill>
              </a:rPr>
              <a:t>κοινότητες)</a:t>
            </a:r>
            <a:r>
              <a:rPr lang="en-US" sz="1800" dirty="0" smtClean="0">
                <a:solidFill>
                  <a:schemeClr val="bg1"/>
                </a:solidFill>
              </a:rPr>
              <a:t> </a:t>
            </a:r>
            <a:r>
              <a:rPr lang="el-GR" sz="1800" dirty="0">
                <a:solidFill>
                  <a:schemeClr val="bg1"/>
                </a:solidFill>
              </a:rPr>
              <a:t>και </a:t>
            </a:r>
            <a:r>
              <a:rPr lang="en-US" sz="1800" dirty="0" err="1" smtClean="0">
                <a:solidFill>
                  <a:schemeClr val="bg1"/>
                </a:solidFill>
              </a:rPr>
              <a:t>ClusterLouvain</a:t>
            </a:r>
            <a:r>
              <a:rPr lang="en-US" sz="1800" dirty="0" smtClean="0">
                <a:solidFill>
                  <a:schemeClr val="bg1"/>
                </a:solidFill>
              </a:rPr>
              <a:t> (395 </a:t>
            </a:r>
            <a:r>
              <a:rPr lang="el-GR" sz="1800" dirty="0" smtClean="0">
                <a:solidFill>
                  <a:schemeClr val="bg1"/>
                </a:solidFill>
              </a:rPr>
              <a:t>κοινότητες)</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3568" y="2335427"/>
            <a:ext cx="3888432" cy="361385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81766" y="2306943"/>
            <a:ext cx="4109009" cy="3642338"/>
          </a:xfrm>
          <a:prstGeom prst="rect">
            <a:avLst/>
          </a:prstGeom>
        </p:spPr>
      </p:pic>
      <p:sp>
        <p:nvSpPr>
          <p:cNvPr id="6" name="TextBox 5"/>
          <p:cNvSpPr txBox="1"/>
          <p:nvPr/>
        </p:nvSpPr>
        <p:spPr>
          <a:xfrm>
            <a:off x="539552" y="260648"/>
            <a:ext cx="5184576" cy="646331"/>
          </a:xfrm>
          <a:prstGeom prst="rect">
            <a:avLst/>
          </a:prstGeom>
          <a:noFill/>
        </p:spPr>
        <p:txBody>
          <a:bodyPr wrap="square" rtlCol="0">
            <a:spAutoFit/>
          </a:bodyPr>
          <a:lstStyle/>
          <a:p>
            <a:r>
              <a:rPr lang="el-GR" sz="3600">
                <a:solidFill>
                  <a:prstClr val="white"/>
                </a:solidFill>
              </a:rPr>
              <a:t>Εύρεση κοινοτήτων</a:t>
            </a:r>
            <a:endParaRPr lang="el-GR" dirty="0"/>
          </a:p>
        </p:txBody>
      </p:sp>
    </p:spTree>
    <p:extLst>
      <p:ext uri="{BB962C8B-B14F-4D97-AF65-F5344CB8AC3E}">
        <p14:creationId xmlns:p14="http://schemas.microsoft.com/office/powerpoint/2010/main" xmlns="" val="35308809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l-GR" dirty="0" smtClean="0">
                <a:solidFill>
                  <a:schemeClr val="accent2">
                    <a:lumMod val="75000"/>
                  </a:schemeClr>
                </a:solidFill>
              </a:rPr>
              <a:t>Δίκτυο 1_Φουδούλη Αναστασία</a:t>
            </a:r>
            <a:r>
              <a:rPr lang="el-GR" dirty="0" smtClean="0"/>
              <a:t/>
            </a:r>
            <a:br>
              <a:rPr lang="el-GR" dirty="0" smtClean="0"/>
            </a:br>
            <a:endParaRPr lang="el-GR" dirty="0"/>
          </a:p>
        </p:txBody>
      </p:sp>
      <p:sp>
        <p:nvSpPr>
          <p:cNvPr id="3" name="Content Placeholder 2"/>
          <p:cNvSpPr>
            <a:spLocks noGrp="1"/>
          </p:cNvSpPr>
          <p:nvPr>
            <p:ph idx="1"/>
          </p:nvPr>
        </p:nvSpPr>
        <p:spPr>
          <a:xfrm>
            <a:off x="457200" y="785794"/>
            <a:ext cx="8229600" cy="5340369"/>
          </a:xfrm>
        </p:spPr>
        <p:txBody>
          <a:bodyPr>
            <a:normAutofit lnSpcReduction="10000"/>
          </a:bodyPr>
          <a:lstStyle/>
          <a:p>
            <a:pPr marL="285750" indent="-285750">
              <a:buNone/>
            </a:pPr>
            <a:endParaRPr lang="el-GR" sz="2400" dirty="0" smtClean="0"/>
          </a:p>
          <a:p>
            <a:r>
              <a:rPr lang="el-GR" dirty="0" smtClean="0"/>
              <a:t>Συνδέει τα 2223 αστρικά συστήματα</a:t>
            </a:r>
            <a:r>
              <a:rPr lang="en-US" dirty="0" smtClean="0"/>
              <a:t> </a:t>
            </a:r>
            <a:r>
              <a:rPr lang="el-GR" dirty="0" smtClean="0"/>
              <a:t>που βρίσκονται σε απόσταση 14</a:t>
            </a:r>
            <a:r>
              <a:rPr lang="en-US" dirty="0" err="1" smtClean="0"/>
              <a:t>ly</a:t>
            </a:r>
            <a:r>
              <a:rPr lang="en-US" dirty="0" smtClean="0"/>
              <a:t> </a:t>
            </a:r>
            <a:r>
              <a:rPr lang="el-GR" dirty="0" smtClean="0"/>
              <a:t>από το δικό μας</a:t>
            </a:r>
          </a:p>
          <a:p>
            <a:r>
              <a:rPr lang="el-GR" dirty="0" smtClean="0"/>
              <a:t>Τα δεδομένα για το δίκτυο βρίσκονται στο </a:t>
            </a:r>
            <a:r>
              <a:rPr lang="en-US" dirty="0" err="1" smtClean="0"/>
              <a:t>Gliese</a:t>
            </a:r>
            <a:r>
              <a:rPr lang="en-US" dirty="0" smtClean="0"/>
              <a:t> astronomical dataset </a:t>
            </a:r>
            <a:r>
              <a:rPr lang="el-GR" dirty="0" smtClean="0"/>
              <a:t>που περιέχει 2223 από τους κοντινότερους αστέρες και για τον καθένα έχει τις συντεταγμένες τριών</a:t>
            </a:r>
            <a:r>
              <a:rPr lang="en-US" dirty="0" smtClean="0"/>
              <a:t> </a:t>
            </a:r>
            <a:r>
              <a:rPr lang="el-GR" dirty="0" smtClean="0"/>
              <a:t>διαστάσεων, την απόστασή τους από τον ήλιο, τη φωτεινότητα και τη θερμοκρασία τους</a:t>
            </a:r>
            <a:endParaRPr lang="en-US" dirty="0" smtClean="0"/>
          </a:p>
          <a:p>
            <a:pPr marL="285750" indent="-285750"/>
            <a:r>
              <a:rPr lang="el-GR" dirty="0" smtClean="0"/>
              <a:t>Η κάθε κορυφή λοιπόν του δικτύου είναι ένα αστέρι </a:t>
            </a:r>
            <a:endParaRPr lang="en-US" dirty="0" smtClean="0"/>
          </a:p>
          <a:p>
            <a:pPr marL="285750" indent="-285750"/>
            <a:r>
              <a:rPr lang="en-US" dirty="0" smtClean="0"/>
              <a:t>O </a:t>
            </a:r>
            <a:r>
              <a:rPr lang="el-GR" dirty="0" smtClean="0"/>
              <a:t>χρωματισμός της κάθε κορυφής</a:t>
            </a:r>
            <a:r>
              <a:rPr lang="en-US" dirty="0" smtClean="0"/>
              <a:t> </a:t>
            </a:r>
            <a:r>
              <a:rPr lang="el-GR" dirty="0" smtClean="0"/>
              <a:t>γίνεται με ένα από τα 7 χρώματα του</a:t>
            </a:r>
            <a:r>
              <a:rPr lang="en-US" dirty="0" smtClean="0"/>
              <a:t> Harvard spectral classification system</a:t>
            </a:r>
            <a:r>
              <a:rPr lang="el-GR" dirty="0" smtClean="0"/>
              <a:t>, με βάση τη θερμοκρασία του άστρου</a:t>
            </a:r>
            <a:r>
              <a:rPr lang="en-US" dirty="0" smtClean="0"/>
              <a:t> </a:t>
            </a:r>
            <a:r>
              <a:rPr lang="el-GR" dirty="0" smtClean="0"/>
              <a:t>(μπλε θερμότερο, ζεστό πορτοκαλί ψυχρότερο) </a:t>
            </a:r>
            <a:endParaRPr lang="en-US" dirty="0" smtClean="0"/>
          </a:p>
          <a:p>
            <a:pPr marL="285750" indent="-285750"/>
            <a:r>
              <a:rPr lang="en-US" dirty="0" smtClean="0"/>
              <a:t>T</a:t>
            </a:r>
            <a:r>
              <a:rPr lang="el-GR" dirty="0" smtClean="0"/>
              <a:t>ο μέγεθος</a:t>
            </a:r>
            <a:r>
              <a:rPr lang="en-US" dirty="0" smtClean="0"/>
              <a:t> </a:t>
            </a:r>
            <a:r>
              <a:rPr lang="el-GR" dirty="0" smtClean="0"/>
              <a:t>κάθε κορυφής έχει γίνει βάσει της ενδιάμεσης κεντρικότητας</a:t>
            </a:r>
            <a:endParaRPr lang="en-US" dirty="0" smtClean="0"/>
          </a:p>
          <a:p>
            <a:pPr marL="285750" indent="-285750"/>
            <a:r>
              <a:rPr lang="el-GR" dirty="0" smtClean="0"/>
              <a:t>Τέλος, η θέση της κάθε κορυφής δεν έχει επιλεχθεί βάσει κάποιου</a:t>
            </a:r>
            <a:r>
              <a:rPr lang="en-US" dirty="0" smtClean="0"/>
              <a:t> </a:t>
            </a:r>
            <a:r>
              <a:rPr lang="el-GR" dirty="0" smtClean="0"/>
              <a:t>αλγορίθμου, αλλά μέσω των</a:t>
            </a:r>
            <a:r>
              <a:rPr lang="en-US" dirty="0" smtClean="0"/>
              <a:t> </a:t>
            </a:r>
            <a:r>
              <a:rPr lang="el-GR" dirty="0" smtClean="0"/>
              <a:t>πραγματικών συντεταγμένων</a:t>
            </a:r>
            <a:r>
              <a:rPr lang="en-US" dirty="0" smtClean="0"/>
              <a:t> </a:t>
            </a:r>
            <a:r>
              <a:rPr lang="el-GR" dirty="0" smtClean="0"/>
              <a:t>μέσω του πακέτου </a:t>
            </a:r>
            <a:r>
              <a:rPr lang="en-US" dirty="0" err="1" smtClean="0"/>
              <a:t>Gephy</a:t>
            </a:r>
            <a:r>
              <a:rPr lang="en-US" dirty="0" smtClean="0"/>
              <a:t> </a:t>
            </a:r>
            <a:r>
              <a:rPr lang="el-GR" dirty="0" smtClean="0"/>
              <a:t>σε </a:t>
            </a:r>
            <a:r>
              <a:rPr lang="en-US" dirty="0" smtClean="0"/>
              <a:t>Java</a:t>
            </a:r>
            <a:endParaRPr lang="el-GR" dirty="0" smtClean="0"/>
          </a:p>
          <a:p>
            <a:pPr marL="285750" indent="-285750"/>
            <a:r>
              <a:rPr lang="el-GR" dirty="0" smtClean="0"/>
              <a:t>Αποτελεί εργασία του </a:t>
            </a:r>
            <a:r>
              <a:rPr lang="en-US" dirty="0" smtClean="0"/>
              <a:t>Caleb Jones </a:t>
            </a:r>
            <a:r>
              <a:rPr lang="el-GR" dirty="0" smtClean="0"/>
              <a:t>για το </a:t>
            </a:r>
            <a:r>
              <a:rPr lang="en-US" dirty="0" smtClean="0"/>
              <a:t>blog All Things Graphed</a:t>
            </a:r>
            <a:endParaRPr lang="el-GR" dirty="0" smtClean="0"/>
          </a:p>
          <a:p>
            <a:endParaRPr lang="en-US" dirty="0" smtClean="0"/>
          </a:p>
          <a:p>
            <a:endParaRPr lang="el-GR"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398" y="908720"/>
            <a:ext cx="8640960" cy="5361459"/>
          </a:xfrm>
        </p:spPr>
        <p:txBody>
          <a:bodyPr/>
          <a:lstStyle/>
          <a:p>
            <a:pPr marL="0" indent="0">
              <a:buNone/>
            </a:pPr>
            <a:endParaRPr lang="el-GR" sz="1800" dirty="0" smtClean="0">
              <a:solidFill>
                <a:schemeClr val="bg1"/>
              </a:solidFill>
            </a:endParaRPr>
          </a:p>
          <a:p>
            <a:pPr marL="0" indent="0">
              <a:buNone/>
            </a:pPr>
            <a:r>
              <a:rPr lang="el-GR" sz="1800" dirty="0" smtClean="0">
                <a:solidFill>
                  <a:schemeClr val="bg1"/>
                </a:solidFill>
              </a:rPr>
              <a:t>Τέλος, χρησιμοποιήθηκαν </a:t>
            </a:r>
            <a:r>
              <a:rPr lang="el-GR" sz="1800" dirty="0">
                <a:solidFill>
                  <a:schemeClr val="bg1"/>
                </a:solidFill>
              </a:rPr>
              <a:t>οι αλγόριθμοι </a:t>
            </a:r>
            <a:r>
              <a:rPr lang="en-US" sz="1800" dirty="0" smtClean="0">
                <a:solidFill>
                  <a:schemeClr val="bg1"/>
                </a:solidFill>
              </a:rPr>
              <a:t>Cluster</a:t>
            </a:r>
            <a:r>
              <a:rPr lang="el-GR" sz="1800" dirty="0" smtClean="0">
                <a:solidFill>
                  <a:schemeClr val="bg1"/>
                </a:solidFill>
              </a:rPr>
              <a:t>_</a:t>
            </a:r>
            <a:r>
              <a:rPr lang="en-US" sz="1800" dirty="0" err="1" smtClean="0">
                <a:solidFill>
                  <a:schemeClr val="bg1"/>
                </a:solidFill>
              </a:rPr>
              <a:t>label_prop</a:t>
            </a:r>
            <a:r>
              <a:rPr lang="en-US" sz="1800" dirty="0" smtClean="0">
                <a:solidFill>
                  <a:schemeClr val="bg1"/>
                </a:solidFill>
              </a:rPr>
              <a:t> (725 </a:t>
            </a:r>
            <a:r>
              <a:rPr lang="el-GR" sz="1800" dirty="0" smtClean="0">
                <a:solidFill>
                  <a:schemeClr val="bg1"/>
                </a:solidFill>
              </a:rPr>
              <a:t>κοινότητες)</a:t>
            </a:r>
            <a:r>
              <a:rPr lang="en-US" sz="1800" dirty="0" smtClean="0">
                <a:solidFill>
                  <a:schemeClr val="bg1"/>
                </a:solidFill>
              </a:rPr>
              <a:t> </a:t>
            </a:r>
            <a:r>
              <a:rPr lang="el-GR" sz="1800" dirty="0">
                <a:solidFill>
                  <a:schemeClr val="bg1"/>
                </a:solidFill>
              </a:rPr>
              <a:t>και </a:t>
            </a:r>
            <a:r>
              <a:rPr lang="en-US" sz="1800" dirty="0" err="1" smtClean="0">
                <a:solidFill>
                  <a:schemeClr val="bg1"/>
                </a:solidFill>
              </a:rPr>
              <a:t>Cluster_infomap</a:t>
            </a:r>
            <a:r>
              <a:rPr lang="en-US" sz="1800" dirty="0" smtClean="0">
                <a:solidFill>
                  <a:schemeClr val="bg1"/>
                </a:solidFill>
              </a:rPr>
              <a:t> (314 </a:t>
            </a:r>
            <a:r>
              <a:rPr lang="el-GR" sz="1800" dirty="0" smtClean="0">
                <a:solidFill>
                  <a:schemeClr val="bg1"/>
                </a:solidFill>
              </a:rPr>
              <a:t>κοινότητες)</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79333" y="2348881"/>
            <a:ext cx="3888432" cy="374441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657878" y="2345761"/>
            <a:ext cx="4109009" cy="3744417"/>
          </a:xfrm>
          <a:prstGeom prst="rect">
            <a:avLst/>
          </a:prstGeom>
        </p:spPr>
      </p:pic>
      <p:sp>
        <p:nvSpPr>
          <p:cNvPr id="5" name="TextBox 4"/>
          <p:cNvSpPr txBox="1"/>
          <p:nvPr/>
        </p:nvSpPr>
        <p:spPr>
          <a:xfrm>
            <a:off x="539552" y="404664"/>
            <a:ext cx="4738658" cy="646331"/>
          </a:xfrm>
          <a:prstGeom prst="rect">
            <a:avLst/>
          </a:prstGeom>
          <a:noFill/>
        </p:spPr>
        <p:txBody>
          <a:bodyPr wrap="square" rtlCol="0">
            <a:spAutoFit/>
          </a:bodyPr>
          <a:lstStyle/>
          <a:p>
            <a:r>
              <a:rPr lang="el-GR" sz="3600" dirty="0">
                <a:solidFill>
                  <a:prstClr val="white"/>
                </a:solidFill>
              </a:rPr>
              <a:t>Εύρεση κοινοτήτων</a:t>
            </a:r>
            <a:endParaRPr lang="el-GR" dirty="0"/>
          </a:p>
        </p:txBody>
      </p:sp>
    </p:spTree>
    <p:extLst>
      <p:ext uri="{BB962C8B-B14F-4D97-AF65-F5344CB8AC3E}">
        <p14:creationId xmlns:p14="http://schemas.microsoft.com/office/powerpoint/2010/main" xmlns="" val="18924049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bg1"/>
                </a:solidFill>
              </a:rPr>
              <a:t>Σύγκριση με </a:t>
            </a:r>
            <a:r>
              <a:rPr lang="en-US" dirty="0" smtClean="0">
                <a:solidFill>
                  <a:schemeClr val="bg1"/>
                </a:solidFill>
              </a:rPr>
              <a:t>ER(6927,11850)</a:t>
            </a:r>
            <a:endParaRPr lang="el-GR" dirty="0">
              <a:solidFill>
                <a:schemeClr val="bg1"/>
              </a:solidFill>
            </a:endParaRPr>
          </a:p>
        </p:txBody>
      </p:sp>
      <p:sp>
        <p:nvSpPr>
          <p:cNvPr id="4" name="Rectangle 3"/>
          <p:cNvSpPr/>
          <p:nvPr/>
        </p:nvSpPr>
        <p:spPr>
          <a:xfrm>
            <a:off x="357158" y="1142984"/>
            <a:ext cx="7286676" cy="5170646"/>
          </a:xfrm>
          <a:prstGeom prst="rect">
            <a:avLst/>
          </a:prstGeom>
        </p:spPr>
        <p:txBody>
          <a:bodyPr wrap="square">
            <a:spAutoFit/>
          </a:bodyPr>
          <a:lstStyle/>
          <a:p>
            <a:r>
              <a:rPr lang="el-GR" sz="2400" dirty="0" smtClean="0">
                <a:solidFill>
                  <a:schemeClr val="bg1"/>
                </a:solidFill>
              </a:rPr>
              <a:t>Το τυχαίο </a:t>
            </a:r>
            <a:r>
              <a:rPr lang="en-US" sz="2400" dirty="0" err="1" smtClean="0">
                <a:solidFill>
                  <a:schemeClr val="bg1"/>
                </a:solidFill>
              </a:rPr>
              <a:t>Erdos</a:t>
            </a:r>
            <a:r>
              <a:rPr lang="en-US" sz="2400" dirty="0" smtClean="0">
                <a:solidFill>
                  <a:schemeClr val="bg1"/>
                </a:solidFill>
              </a:rPr>
              <a:t>-Reni </a:t>
            </a:r>
            <a:r>
              <a:rPr lang="el-GR" sz="2400" dirty="0" smtClean="0">
                <a:solidFill>
                  <a:schemeClr val="bg1"/>
                </a:solidFill>
              </a:rPr>
              <a:t>δίκτυο με ισάριθμες κορυφές και ακμές με το </a:t>
            </a:r>
            <a:r>
              <a:rPr lang="en-US" sz="2400" dirty="0" smtClean="0">
                <a:solidFill>
                  <a:schemeClr val="bg1"/>
                </a:solidFill>
              </a:rPr>
              <a:t>Erdos02 </a:t>
            </a:r>
            <a:r>
              <a:rPr lang="el-GR" sz="2400" dirty="0" smtClean="0">
                <a:solidFill>
                  <a:schemeClr val="bg1"/>
                </a:solidFill>
              </a:rPr>
              <a:t>και είναι κανονικό</a:t>
            </a:r>
          </a:p>
          <a:p>
            <a:endParaRPr lang="el-GR" sz="2400" dirty="0" smtClean="0">
              <a:solidFill>
                <a:schemeClr val="bg1"/>
              </a:solidFill>
            </a:endParaRPr>
          </a:p>
          <a:p>
            <a:r>
              <a:rPr lang="el-GR" sz="2400" dirty="0" smtClean="0">
                <a:solidFill>
                  <a:schemeClr val="bg1"/>
                </a:solidFill>
              </a:rPr>
              <a:t>Πυκνότητα :0.0004939929 ίση με το </a:t>
            </a:r>
            <a:r>
              <a:rPr lang="en-US" sz="2400" dirty="0" smtClean="0">
                <a:solidFill>
                  <a:schemeClr val="bg1"/>
                </a:solidFill>
              </a:rPr>
              <a:t>Erdos02 </a:t>
            </a:r>
            <a:endParaRPr lang="el-GR" sz="2400" dirty="0" smtClean="0">
              <a:solidFill>
                <a:schemeClr val="bg1"/>
              </a:solidFill>
            </a:endParaRPr>
          </a:p>
          <a:p>
            <a:endParaRPr lang="el-GR" sz="2400" dirty="0" smtClean="0">
              <a:solidFill>
                <a:schemeClr val="bg1"/>
              </a:solidFill>
            </a:endParaRPr>
          </a:p>
          <a:p>
            <a:r>
              <a:rPr lang="el-GR" sz="2400" dirty="0" smtClean="0">
                <a:solidFill>
                  <a:schemeClr val="bg1"/>
                </a:solidFill>
              </a:rPr>
              <a:t>Δεν είναι συνδετικό και αποτελείται από 2</a:t>
            </a:r>
            <a:r>
              <a:rPr lang="en-US" sz="2400" dirty="0" smtClean="0">
                <a:solidFill>
                  <a:schemeClr val="bg1"/>
                </a:solidFill>
              </a:rPr>
              <a:t>58</a:t>
            </a:r>
            <a:r>
              <a:rPr lang="el-GR" sz="2400" dirty="0" smtClean="0">
                <a:solidFill>
                  <a:schemeClr val="bg1"/>
                </a:solidFill>
              </a:rPr>
              <a:t> συνιστώσες</a:t>
            </a:r>
          </a:p>
          <a:p>
            <a:endParaRPr lang="el-GR" sz="2400" dirty="0" smtClean="0">
              <a:solidFill>
                <a:schemeClr val="bg1"/>
              </a:solidFill>
            </a:endParaRPr>
          </a:p>
          <a:p>
            <a:r>
              <a:rPr lang="el-GR" sz="2400" dirty="0" smtClean="0">
                <a:solidFill>
                  <a:schemeClr val="bg1"/>
                </a:solidFill>
              </a:rPr>
              <a:t>Γιγαντιαία συνιστώσα: 6</a:t>
            </a:r>
            <a:r>
              <a:rPr lang="en-US" sz="2400" dirty="0" smtClean="0">
                <a:solidFill>
                  <a:schemeClr val="bg1"/>
                </a:solidFill>
              </a:rPr>
              <a:t>65</a:t>
            </a:r>
            <a:r>
              <a:rPr lang="el-GR" sz="2400" dirty="0" smtClean="0">
                <a:solidFill>
                  <a:schemeClr val="bg1"/>
                </a:solidFill>
              </a:rPr>
              <a:t>0 κόμβοι (96% του δικτύου)</a:t>
            </a:r>
          </a:p>
          <a:p>
            <a:endParaRPr lang="el-GR" sz="2400" dirty="0" smtClean="0">
              <a:solidFill>
                <a:schemeClr val="bg1"/>
              </a:solidFill>
            </a:endParaRPr>
          </a:p>
          <a:p>
            <a:r>
              <a:rPr lang="el-GR" sz="2400" dirty="0" smtClean="0">
                <a:solidFill>
                  <a:schemeClr val="bg1"/>
                </a:solidFill>
              </a:rPr>
              <a:t>Η αμέσως επόμενη συνιστώσα αποτελείται από μόλις 3 κορυφές</a:t>
            </a:r>
          </a:p>
          <a:p>
            <a:endParaRPr lang="el-GR" dirty="0" smtClean="0">
              <a:solidFill>
                <a:schemeClr val="bg1"/>
              </a:solidFill>
            </a:endParaRPr>
          </a:p>
        </p:txBody>
      </p:sp>
      <p:pic>
        <p:nvPicPr>
          <p:cNvPr id="6" name="Content Placeholder 5" descr="Rplot.jpeg"/>
          <p:cNvPicPr>
            <a:picLocks noGrp="1" noChangeAspect="1"/>
          </p:cNvPicPr>
          <p:nvPr>
            <p:ph idx="1"/>
          </p:nvPr>
        </p:nvPicPr>
        <p:blipFill>
          <a:blip r:embed="rId2" cstate="print"/>
          <a:stretch>
            <a:fillRect/>
          </a:stretch>
        </p:blipFill>
        <p:spPr>
          <a:xfrm>
            <a:off x="0" y="1142984"/>
            <a:ext cx="8786842" cy="530139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l-GR" dirty="0" smtClean="0">
                <a:solidFill>
                  <a:schemeClr val="accent2">
                    <a:lumMod val="75000"/>
                  </a:schemeClr>
                </a:solidFill>
              </a:rPr>
              <a:t>Κατανομή Βαθμών στα δύο δίκτυα</a:t>
            </a:r>
            <a:endParaRPr lang="el-GR" dirty="0">
              <a:solidFill>
                <a:schemeClr val="accent2">
                  <a:lumMod val="75000"/>
                </a:schemeClr>
              </a:solidFill>
            </a:endParaRPr>
          </a:p>
        </p:txBody>
      </p:sp>
      <p:sp>
        <p:nvSpPr>
          <p:cNvPr id="3" name="Content Placeholder 2"/>
          <p:cNvSpPr>
            <a:spLocks noGrp="1"/>
          </p:cNvSpPr>
          <p:nvPr>
            <p:ph idx="1"/>
          </p:nvPr>
        </p:nvSpPr>
        <p:spPr>
          <a:xfrm>
            <a:off x="457200" y="1285860"/>
            <a:ext cx="8229600" cy="4840303"/>
          </a:xfrm>
        </p:spPr>
        <p:txBody>
          <a:bodyPr>
            <a:normAutofit/>
          </a:bodyPr>
          <a:lstStyle/>
          <a:p>
            <a:r>
              <a:rPr lang="el-GR" dirty="0" smtClean="0"/>
              <a:t>Η μελέτη της κατανομής των βαθμών απαντά σε πιθανολογικά ερωτήματα για το ελάχιστο και μέγιστο πλήθος συνεργασιών του κάθε επιστήμονα στο δίκτυο.</a:t>
            </a:r>
          </a:p>
          <a:p>
            <a:r>
              <a:rPr lang="el-GR" dirty="0" smtClean="0"/>
              <a:t>Τυπική απόκλιση βαθμών </a:t>
            </a:r>
            <a:r>
              <a:rPr lang="en-US" dirty="0" smtClean="0"/>
              <a:t>ER=1.840168</a:t>
            </a:r>
            <a:endParaRPr lang="el-GR" dirty="0" smtClean="0"/>
          </a:p>
          <a:p>
            <a:pPr>
              <a:buNone/>
            </a:pPr>
            <a:r>
              <a:rPr lang="el-GR" dirty="0" smtClean="0"/>
              <a:t>	Τυπική απόκλιση βαθμών </a:t>
            </a:r>
            <a:r>
              <a:rPr lang="en-US" dirty="0" smtClean="0"/>
              <a:t>Erdos02 = 11.68919</a:t>
            </a:r>
            <a:endParaRPr lang="el-GR" dirty="0" smtClean="0"/>
          </a:p>
          <a:p>
            <a:pPr>
              <a:buNone/>
            </a:pPr>
            <a:r>
              <a:rPr lang="el-GR" dirty="0" smtClean="0"/>
              <a:t>	Η μεγάλη διαφορά υποδηλώνει πως στο δίκτυο μας υπάρχει μεγάλη διασπορά στον αριθμό των συνεργασιών των επιστημόνων, καθώς αυτές δε συγκεντρώνονται περί ενός Μ.Ο. Όπως συμβαίνει στο τυχαίο δίκτυο.</a:t>
            </a:r>
            <a:endParaRPr lang="en-US" dirty="0" smtClean="0"/>
          </a:p>
          <a:p>
            <a:r>
              <a:rPr lang="el-GR" dirty="0" smtClean="0"/>
              <a:t>Ο έλεγχος υποθέσεων επαληθεύει το αναμενόμενο: οι βαθμοί του </a:t>
            </a:r>
            <a:r>
              <a:rPr lang="en-US" dirty="0" smtClean="0"/>
              <a:t>ER </a:t>
            </a:r>
            <a:r>
              <a:rPr lang="el-GR" dirty="0" smtClean="0"/>
              <a:t>ακολουθούν κατανομή </a:t>
            </a:r>
            <a:r>
              <a:rPr lang="en-US" dirty="0" smtClean="0"/>
              <a:t>Poisson</a:t>
            </a:r>
            <a:r>
              <a:rPr lang="el-GR" dirty="0" smtClean="0"/>
              <a:t> , </a:t>
            </a:r>
            <a:r>
              <a:rPr lang="en-US" dirty="0" smtClean="0"/>
              <a:t>p-value=0.58</a:t>
            </a:r>
          </a:p>
          <a:p>
            <a:endParaRPr lang="el-GR" dirty="0" smtClean="0"/>
          </a:p>
        </p:txBody>
      </p:sp>
      <p:pic>
        <p:nvPicPr>
          <p:cNvPr id="5" name="Content Placeholder 3" descr="degreedistrErErdos.jpeg"/>
          <p:cNvPicPr>
            <a:picLocks noChangeAspect="1"/>
          </p:cNvPicPr>
          <p:nvPr/>
        </p:nvPicPr>
        <p:blipFill>
          <a:blip r:embed="rId3" cstate="print"/>
          <a:stretch>
            <a:fillRect/>
          </a:stretch>
        </p:blipFill>
        <p:spPr>
          <a:xfrm>
            <a:off x="117965" y="1052736"/>
            <a:ext cx="8908069" cy="54292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ox(i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5" name="Content Placeholder 4"/>
          <p:cNvSpPr>
            <a:spLocks noGrp="1"/>
          </p:cNvSpPr>
          <p:nvPr>
            <p:ph idx="1"/>
          </p:nvPr>
        </p:nvSpPr>
        <p:spPr>
          <a:xfrm>
            <a:off x="457200" y="1214422"/>
            <a:ext cx="8229600" cy="4911741"/>
          </a:xfrm>
        </p:spPr>
        <p:txBody>
          <a:bodyPr>
            <a:normAutofit fontScale="92500"/>
          </a:bodyPr>
          <a:lstStyle/>
          <a:p>
            <a:r>
              <a:rPr lang="el-GR" sz="2400" dirty="0" smtClean="0"/>
              <a:t>Ένα τυχαίο δίκτυο εμφανίζει την ιδιότητα του μικρόκοσμου. Επομένως θα ελέγξουμε αρχικά αν το δίκτυό μας εμφανίζει και αυτό ιδιότητα μικρόκοσμου, συγκρίνοντας θεμελιώδη στοιχεία του με το </a:t>
            </a:r>
            <a:r>
              <a:rPr lang="en-US" sz="2400" dirty="0" smtClean="0"/>
              <a:t>ER</a:t>
            </a:r>
          </a:p>
          <a:p>
            <a:pPr>
              <a:buNone/>
            </a:pPr>
            <a:r>
              <a:rPr lang="el-GR" sz="2400" dirty="0" smtClean="0"/>
              <a:t>		</a:t>
            </a:r>
            <a:r>
              <a:rPr lang="el-GR" sz="2400" b="1" dirty="0" smtClean="0"/>
              <a:t>Αποστάσεις:</a:t>
            </a:r>
          </a:p>
          <a:p>
            <a:pPr>
              <a:buNone/>
            </a:pPr>
            <a:r>
              <a:rPr lang="en-US" sz="2400" dirty="0" smtClean="0"/>
              <a:t>Erdos0</a:t>
            </a:r>
            <a:r>
              <a:rPr lang="el-GR" sz="2400" dirty="0" smtClean="0"/>
              <a:t>2:  Διάμετρος </a:t>
            </a:r>
            <a:r>
              <a:rPr lang="en-US" sz="2400" dirty="0" smtClean="0"/>
              <a:t>=4</a:t>
            </a:r>
            <a:r>
              <a:rPr lang="el-GR" sz="2400" dirty="0" smtClean="0"/>
              <a:t> 	Μέση Απόσταση=3.8</a:t>
            </a:r>
            <a:endParaRPr lang="en-US" sz="2400" dirty="0" smtClean="0"/>
          </a:p>
          <a:p>
            <a:pPr>
              <a:buNone/>
            </a:pPr>
            <a:r>
              <a:rPr lang="en-US" sz="2400" dirty="0" smtClean="0"/>
              <a:t>ER</a:t>
            </a:r>
            <a:r>
              <a:rPr lang="el-GR" sz="2400" dirty="0" smtClean="0"/>
              <a:t>: 	    Διάμετρος </a:t>
            </a:r>
            <a:r>
              <a:rPr lang="en-US" sz="2400" dirty="0" smtClean="0"/>
              <a:t>=17</a:t>
            </a:r>
            <a:r>
              <a:rPr lang="el-GR" sz="2400" dirty="0" smtClean="0"/>
              <a:t>	Μέση Απόσταση=7.2</a:t>
            </a:r>
          </a:p>
          <a:p>
            <a:pPr>
              <a:buNone/>
            </a:pPr>
            <a:r>
              <a:rPr lang="el-GR" sz="2400" u="sng" dirty="0" smtClean="0"/>
              <a:t>Συμπέρασμα:</a:t>
            </a:r>
            <a:r>
              <a:rPr lang="el-GR" sz="2400" dirty="0" smtClean="0"/>
              <a:t> Οι αποστάσεις στο </a:t>
            </a:r>
            <a:r>
              <a:rPr lang="en-US" sz="2400" dirty="0" smtClean="0"/>
              <a:t>Erdos02 </a:t>
            </a:r>
            <a:r>
              <a:rPr lang="el-GR" sz="2400" dirty="0" smtClean="0"/>
              <a:t>είναι κατά πολύ μικρότερες του τυχαίου δικτύου =&gt; πολύ ισχυρή ένδειξη της ύπαρξης της ιδιότητας του μικρόκοσμου στο δίκτυό μας</a:t>
            </a:r>
          </a:p>
          <a:p>
            <a:pPr>
              <a:buNone/>
            </a:pPr>
            <a:r>
              <a:rPr lang="el-GR" sz="2400" dirty="0" smtClean="0"/>
              <a:t>Το συμπέρασμα αυτό είναι κάτι αναμενόμενο βιβλιογραφικά, λαμβάνοντας υπόψιν την κατασκευή του.</a:t>
            </a:r>
            <a:endParaRPr lang="en-US" sz="2400" dirty="0" smtClean="0"/>
          </a:p>
          <a:p>
            <a:pPr>
              <a:buNone/>
            </a:pPr>
            <a:endParaRPr lang="el-GR"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3" name="Content Placeholder 2"/>
          <p:cNvSpPr>
            <a:spLocks noGrp="1"/>
          </p:cNvSpPr>
          <p:nvPr>
            <p:ph idx="1"/>
          </p:nvPr>
        </p:nvSpPr>
        <p:spPr>
          <a:xfrm>
            <a:off x="457200" y="1214422"/>
            <a:ext cx="8229600" cy="4911741"/>
          </a:xfrm>
        </p:spPr>
        <p:txBody>
          <a:bodyPr>
            <a:normAutofit/>
          </a:bodyPr>
          <a:lstStyle/>
          <a:p>
            <a:r>
              <a:rPr lang="el-GR" sz="2400" dirty="0" smtClean="0"/>
              <a:t>Από το ιστόγραμμα της κατανομής των αποστάσεων στο </a:t>
            </a:r>
            <a:r>
              <a:rPr lang="en-US" sz="2400" dirty="0" smtClean="0"/>
              <a:t>Erdos02</a:t>
            </a:r>
            <a:r>
              <a:rPr lang="el-GR" sz="2400" dirty="0" smtClean="0"/>
              <a:t>, φαίνεται να ακολουθείται μη συμμετρική κατανομή με πολύ μικρές αποστάσεις</a:t>
            </a:r>
          </a:p>
          <a:p>
            <a:r>
              <a:rPr lang="el-GR" sz="2400" dirty="0"/>
              <a:t>Ό</a:t>
            </a:r>
            <a:r>
              <a:rPr lang="el-GR" sz="2400" dirty="0" smtClean="0"/>
              <a:t>σο πιο μεγάλη είναι η απόσταση δύο επιστημόνων (όσο πιο έμμεση συνεργασία έχει υπάρξει), τόσο πιο πολλοί διαφορετικοί συνεργάτες μπορούν να τους συνδέουν</a:t>
            </a:r>
            <a:endParaRPr lang="el-GR" sz="2400" dirty="0"/>
          </a:p>
        </p:txBody>
      </p:sp>
      <p:pic>
        <p:nvPicPr>
          <p:cNvPr id="4" name="Picture 3" descr="ersospathdist.jpeg"/>
          <p:cNvPicPr>
            <a:picLocks noChangeAspect="1"/>
          </p:cNvPicPr>
          <p:nvPr/>
        </p:nvPicPr>
        <p:blipFill>
          <a:blip r:embed="rId2" cstate="print"/>
          <a:srcRect l="1225" t="13539"/>
          <a:stretch>
            <a:fillRect/>
          </a:stretch>
        </p:blipFill>
        <p:spPr>
          <a:xfrm>
            <a:off x="2285984" y="3786190"/>
            <a:ext cx="5757862" cy="307181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5526376"/>
          </a:xfrm>
        </p:spPr>
        <p:txBody>
          <a:bodyPr>
            <a:normAutofit lnSpcReduction="10000"/>
          </a:bodyPr>
          <a:lstStyle/>
          <a:p>
            <a:pPr>
              <a:buNone/>
            </a:pPr>
            <a:r>
              <a:rPr lang="el-GR" b="1" dirty="0" smtClean="0"/>
              <a:t>	</a:t>
            </a:r>
            <a:r>
              <a:rPr lang="el-GR" sz="2400" b="1" dirty="0" smtClean="0"/>
              <a:t>	Μεταβατικότητα:</a:t>
            </a:r>
          </a:p>
          <a:p>
            <a:pPr>
              <a:buNone/>
            </a:pPr>
            <a:r>
              <a:rPr lang="en-US" sz="2400" dirty="0" smtClean="0"/>
              <a:t>Erdos0</a:t>
            </a:r>
            <a:r>
              <a:rPr lang="el-GR" sz="2400" dirty="0" smtClean="0"/>
              <a:t>2: 0.03570461</a:t>
            </a:r>
            <a:endParaRPr lang="en-US" sz="2400" dirty="0" smtClean="0"/>
          </a:p>
          <a:p>
            <a:pPr>
              <a:buNone/>
            </a:pPr>
            <a:r>
              <a:rPr lang="en-US" sz="2400" dirty="0" smtClean="0"/>
              <a:t>ER</a:t>
            </a:r>
            <a:r>
              <a:rPr lang="el-GR" sz="2400" dirty="0" smtClean="0"/>
              <a:t>: 0.0004453241 </a:t>
            </a:r>
          </a:p>
          <a:p>
            <a:pPr>
              <a:buNone/>
            </a:pPr>
            <a:r>
              <a:rPr lang="el-GR" sz="2400" b="1" dirty="0"/>
              <a:t>	</a:t>
            </a:r>
            <a:r>
              <a:rPr lang="el-GR" sz="2400" b="1" dirty="0" smtClean="0"/>
              <a:t>	Συντελεστής Σύμπλεξης</a:t>
            </a:r>
            <a:endParaRPr lang="en-US" sz="2400" b="1" dirty="0" smtClean="0"/>
          </a:p>
          <a:p>
            <a:pPr>
              <a:buNone/>
            </a:pPr>
            <a:r>
              <a:rPr lang="en-US" sz="2400" b="1" dirty="0" smtClean="0"/>
              <a:t>(Average Transitivity, Watts and </a:t>
            </a:r>
            <a:r>
              <a:rPr lang="en-US" sz="2400" b="1" dirty="0" err="1" smtClean="0"/>
              <a:t>Strogatz</a:t>
            </a:r>
            <a:r>
              <a:rPr lang="en-US" sz="2400" b="1" dirty="0" smtClean="0"/>
              <a:t>)</a:t>
            </a:r>
            <a:r>
              <a:rPr lang="el-GR" sz="2400" b="1" dirty="0" smtClean="0"/>
              <a:t>:</a:t>
            </a:r>
            <a:endParaRPr lang="en-US" sz="2400" b="1" dirty="0" smtClean="0"/>
          </a:p>
          <a:p>
            <a:pPr>
              <a:buNone/>
            </a:pPr>
            <a:r>
              <a:rPr lang="en-US" sz="2400" dirty="0" smtClean="0"/>
              <a:t>Erdos0</a:t>
            </a:r>
            <a:r>
              <a:rPr lang="el-GR" sz="2400" dirty="0" smtClean="0"/>
              <a:t>2: 0.1239001 </a:t>
            </a:r>
            <a:endParaRPr lang="en-US" sz="2400" dirty="0" smtClean="0"/>
          </a:p>
          <a:p>
            <a:pPr>
              <a:buNone/>
            </a:pPr>
            <a:r>
              <a:rPr lang="en-US" sz="2400" dirty="0" smtClean="0"/>
              <a:t>ER</a:t>
            </a:r>
            <a:r>
              <a:rPr lang="el-GR" sz="2400" dirty="0" smtClean="0"/>
              <a:t>: 0.0002977766 </a:t>
            </a:r>
          </a:p>
          <a:p>
            <a:pPr>
              <a:buNone/>
            </a:pPr>
            <a:r>
              <a:rPr lang="el-GR" sz="2400" dirty="0" smtClean="0"/>
              <a:t>Με αναμενόμενη τιμή:</a:t>
            </a:r>
            <a:r>
              <a:rPr lang="en-US" sz="2400" dirty="0" smtClean="0"/>
              <a:t> 0.0004939929</a:t>
            </a:r>
            <a:endParaRPr lang="el-GR" sz="2400" dirty="0"/>
          </a:p>
          <a:p>
            <a:pPr>
              <a:buNone/>
            </a:pPr>
            <a:r>
              <a:rPr lang="el-GR" sz="2400" u="sng" dirty="0" smtClean="0"/>
              <a:t>Συμπέρασμα:</a:t>
            </a:r>
            <a:r>
              <a:rPr lang="el-GR" sz="2400" dirty="0" smtClean="0"/>
              <a:t> Οι τιμές του συντελεστή σύμπλεξης και της μεταβατικότητας έχουν κάποια διαφορά, αλλά στην κλίμακα του 0-1 είναι αρκετά κοντά και πιο μεγάλες από του τυχαίου, το οποίο έχει τιμές πολύ κοντά στις αναμενόμενες.</a:t>
            </a:r>
          </a:p>
          <a:p>
            <a:pPr>
              <a:buNone/>
            </a:pPr>
            <a:endParaRPr lang="el-GR" sz="2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l-GR" dirty="0" smtClean="0">
                <a:solidFill>
                  <a:schemeClr val="accent2">
                    <a:lumMod val="75000"/>
                  </a:schemeClr>
                </a:solidFill>
              </a:rPr>
              <a:t>Ύπαρξη Μοτίβων</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4983179"/>
          </a:xfrm>
        </p:spPr>
        <p:txBody>
          <a:bodyPr>
            <a:normAutofit/>
          </a:bodyPr>
          <a:lstStyle/>
          <a:p>
            <a:pPr>
              <a:buNone/>
            </a:pPr>
            <a:r>
              <a:rPr lang="el-GR" sz="2800" dirty="0" smtClean="0"/>
              <a:t>Μια πρώτη μελέτη στο </a:t>
            </a:r>
            <a:r>
              <a:rPr lang="en-US" sz="2800" dirty="0" smtClean="0"/>
              <a:t>Erdos02 </a:t>
            </a:r>
            <a:r>
              <a:rPr lang="el-GR" sz="2800" dirty="0" smtClean="0"/>
              <a:t>αποκαλύπτει την ύπαρξη:</a:t>
            </a:r>
          </a:p>
          <a:p>
            <a:r>
              <a:rPr lang="el-GR" sz="2800" dirty="0" smtClean="0"/>
              <a:t>0 επιστήμονες με μόνο 1 συνεργασία στο ενεργητικό τους</a:t>
            </a:r>
          </a:p>
          <a:p>
            <a:r>
              <a:rPr lang="el-GR" sz="2800" dirty="0" smtClean="0"/>
              <a:t>483.949 υπογραφήματα 2 ακμών, δηλαδή ζεύγη συνεργατών</a:t>
            </a:r>
          </a:p>
          <a:p>
            <a:r>
              <a:rPr lang="el-GR" sz="2800" dirty="0" smtClean="0"/>
              <a:t>5973 υπογραφήματα 3 ακμών</a:t>
            </a:r>
          </a:p>
          <a:p>
            <a:r>
              <a:rPr lang="el-GR" sz="2800" dirty="0" smtClean="0"/>
              <a:t>3323 υπογραφήματα 4 ακμών</a:t>
            </a:r>
          </a:p>
          <a:p>
            <a:pPr>
              <a:buNone/>
            </a:pPr>
            <a:r>
              <a:rPr lang="el-GR" sz="2800" dirty="0" smtClean="0"/>
              <a:t>Πιο αναλυτικά χρησιμοποιώντας το </a:t>
            </a:r>
            <a:r>
              <a:rPr lang="en-US" sz="2800" dirty="0" err="1" smtClean="0"/>
              <a:t>Fanmod</a:t>
            </a:r>
            <a:r>
              <a:rPr lang="en-US" sz="2800" dirty="0" smtClean="0"/>
              <a:t>:</a:t>
            </a:r>
            <a:endParaRPr lang="el-GR" sz="28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l-GR" dirty="0" smtClean="0">
                <a:solidFill>
                  <a:schemeClr val="accent2">
                    <a:lumMod val="75000"/>
                  </a:schemeClr>
                </a:solidFill>
              </a:rPr>
              <a:t>Ύπαρξη Μοτίβων</a:t>
            </a:r>
            <a:r>
              <a:rPr lang="en-US" dirty="0" smtClean="0">
                <a:solidFill>
                  <a:schemeClr val="accent2">
                    <a:lumMod val="75000"/>
                  </a:schemeClr>
                </a:solidFill>
              </a:rPr>
              <a:t> 3</a:t>
            </a:r>
            <a:r>
              <a:rPr lang="el-GR" dirty="0" smtClean="0">
                <a:solidFill>
                  <a:schemeClr val="accent2">
                    <a:lumMod val="75000"/>
                  </a:schemeClr>
                </a:solidFill>
              </a:rPr>
              <a:t> Κορυφών</a:t>
            </a:r>
            <a:r>
              <a:rPr lang="en-US" dirty="0" smtClean="0">
                <a:solidFill>
                  <a:schemeClr val="accent2">
                    <a:lumMod val="75000"/>
                  </a:schemeClr>
                </a:solidFill>
              </a:rPr>
              <a:t> </a:t>
            </a:r>
            <a:endParaRPr lang="el-GR" dirty="0">
              <a:solidFill>
                <a:schemeClr val="accent2">
                  <a:lumMod val="75000"/>
                </a:schemeClr>
              </a:solidFill>
            </a:endParaRPr>
          </a:p>
        </p:txBody>
      </p:sp>
      <p:pic>
        <p:nvPicPr>
          <p:cNvPr id="6" name="Content Placeholder 5" descr="erdos.PNG"/>
          <p:cNvPicPr>
            <a:picLocks noGrp="1" noChangeAspect="1"/>
          </p:cNvPicPr>
          <p:nvPr>
            <p:ph idx="1"/>
          </p:nvPr>
        </p:nvPicPr>
        <p:blipFill>
          <a:blip r:embed="rId2"/>
          <a:srcRect t="7628" r="-1031" b="25248"/>
          <a:stretch>
            <a:fillRect/>
          </a:stretch>
        </p:blipFill>
        <p:spPr>
          <a:xfrm>
            <a:off x="285720" y="1285860"/>
            <a:ext cx="7000924" cy="3143272"/>
          </a:xfrm>
        </p:spPr>
      </p:pic>
      <p:sp>
        <p:nvSpPr>
          <p:cNvPr id="7" name="TextBox 6"/>
          <p:cNvSpPr txBox="1"/>
          <p:nvPr/>
        </p:nvSpPr>
        <p:spPr>
          <a:xfrm>
            <a:off x="428596" y="4500570"/>
            <a:ext cx="8286808" cy="1631216"/>
          </a:xfrm>
          <a:prstGeom prst="rect">
            <a:avLst/>
          </a:prstGeom>
          <a:noFill/>
        </p:spPr>
        <p:txBody>
          <a:bodyPr wrap="square" rtlCol="0">
            <a:spAutoFit/>
          </a:bodyPr>
          <a:lstStyle/>
          <a:p>
            <a:r>
              <a:rPr lang="el-GR" sz="2000" dirty="0" smtClean="0"/>
              <a:t>Παρότι στο δίκτυο αυτό η γραμμική παλινδρόμηση βαθμών και συσχέτισης υποδεικνύει ιεραρχική δομή, υπάρχει ύπαρξη τριγώνων στατιστικά σημαντική, όπως υποδηλώνεται από τα </a:t>
            </a:r>
            <a:r>
              <a:rPr lang="en-US" sz="2000" dirty="0" smtClean="0"/>
              <a:t>z-scores </a:t>
            </a:r>
            <a:r>
              <a:rPr lang="el-GR" sz="2000" dirty="0" smtClean="0"/>
              <a:t>και το </a:t>
            </a:r>
            <a:r>
              <a:rPr lang="en-US" sz="2000" dirty="0" smtClean="0"/>
              <a:t>p-value, </a:t>
            </a:r>
            <a:r>
              <a:rPr lang="el-GR" sz="2000" dirty="0" smtClean="0"/>
              <a:t>αλλά της τάξης του 1.22%, δηλαδή μόλις 0,9% περισσότερα από το τυχαίο.</a:t>
            </a:r>
            <a:endParaRPr lang="el-GR" sz="20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l-GR" dirty="0" smtClean="0">
                <a:solidFill>
                  <a:schemeClr val="accent2">
                    <a:lumMod val="75000"/>
                  </a:schemeClr>
                </a:solidFill>
              </a:rPr>
              <a:t>Μελέτη Μέτρων Κεντρικότητας</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4983179"/>
          </a:xfrm>
        </p:spPr>
        <p:txBody>
          <a:bodyPr/>
          <a:lstStyle/>
          <a:p>
            <a:r>
              <a:rPr lang="el-GR" sz="2000" b="1" dirty="0" smtClean="0"/>
              <a:t>Βαθμική Κεντρικότητα: </a:t>
            </a:r>
            <a:r>
              <a:rPr lang="el-GR" sz="2000" dirty="0" smtClean="0"/>
              <a:t>Οι επιστήμονες με τις περισσότερες συνεργασίες στο δίκτυο</a:t>
            </a:r>
          </a:p>
          <a:p>
            <a:endParaRPr lang="el-GR" sz="2000" dirty="0"/>
          </a:p>
          <a:p>
            <a:pPr marL="0" indent="0">
              <a:buNone/>
            </a:pPr>
            <a:endParaRPr lang="en-US" sz="2000" dirty="0" smtClean="0"/>
          </a:p>
          <a:p>
            <a:endParaRPr lang="en-US" sz="2000" dirty="0"/>
          </a:p>
          <a:p>
            <a:endParaRPr lang="en-US" sz="2000" dirty="0" smtClean="0"/>
          </a:p>
          <a:p>
            <a:endParaRPr lang="en-US" sz="2000" dirty="0"/>
          </a:p>
          <a:p>
            <a:r>
              <a:rPr lang="el-GR" sz="2000" b="1" dirty="0" smtClean="0"/>
              <a:t>Ιδιοκεντρικότητα: </a:t>
            </a:r>
            <a:r>
              <a:rPr lang="el-GR" sz="2000" dirty="0" smtClean="0"/>
              <a:t>Οι επιστήμονες που έχουν συνεργαστεί με τους επιστήμονες με τις περισσότερες συνεργασίες - ένδειξη κλικών</a:t>
            </a:r>
          </a:p>
          <a:p>
            <a:pPr>
              <a:buNone/>
            </a:pPr>
            <a:endParaRPr lang="el-GR" dirty="0"/>
          </a:p>
        </p:txBody>
      </p:sp>
      <p:graphicFrame>
        <p:nvGraphicFramePr>
          <p:cNvPr id="4" name="Table 3"/>
          <p:cNvGraphicFramePr>
            <a:graphicFrameLocks noGrp="1"/>
          </p:cNvGraphicFramePr>
          <p:nvPr/>
        </p:nvGraphicFramePr>
        <p:xfrm>
          <a:off x="857224" y="2000240"/>
          <a:ext cx="7072362" cy="1752600"/>
        </p:xfrm>
        <a:graphic>
          <a:graphicData uri="http://schemas.openxmlformats.org/drawingml/2006/table">
            <a:tbl>
              <a:tblPr firstRow="1" bandRow="1">
                <a:tableStyleId>{5C22544A-7EE6-4342-B048-85BDC9FD1C3A}</a:tableStyleId>
              </a:tblPr>
              <a:tblGrid>
                <a:gridCol w="2357454"/>
                <a:gridCol w="2357454"/>
                <a:gridCol w="2357454"/>
              </a:tblGrid>
              <a:tr h="370840">
                <a:tc>
                  <a:txBody>
                    <a:bodyPr/>
                    <a:lstStyle/>
                    <a:p>
                      <a:r>
                        <a:rPr lang="el-GR" dirty="0" smtClean="0"/>
                        <a:t>Κορυφή</a:t>
                      </a:r>
                      <a:endParaRPr lang="el-GR" dirty="0"/>
                    </a:p>
                  </a:txBody>
                  <a:tcPr/>
                </a:tc>
                <a:tc>
                  <a:txBody>
                    <a:bodyPr/>
                    <a:lstStyle/>
                    <a:p>
                      <a:r>
                        <a:rPr lang="el-GR" dirty="0" smtClean="0"/>
                        <a:t>Επιστήμονας</a:t>
                      </a:r>
                      <a:endParaRPr lang="el-GR" dirty="0"/>
                    </a:p>
                  </a:txBody>
                  <a:tcPr/>
                </a:tc>
                <a:tc>
                  <a:txBody>
                    <a:bodyPr/>
                    <a:lstStyle/>
                    <a:p>
                      <a:r>
                        <a:rPr lang="el-GR" dirty="0" smtClean="0"/>
                        <a:t>Βαθμική Κεντριότητα</a:t>
                      </a:r>
                      <a:endParaRPr lang="el-GR" dirty="0"/>
                    </a:p>
                  </a:txBody>
                  <a:tcPr/>
                </a:tc>
              </a:tr>
              <a:tr h="370840">
                <a:tc>
                  <a:txBody>
                    <a:bodyPr/>
                    <a:lstStyle/>
                    <a:p>
                      <a:r>
                        <a:rPr lang="el-GR" dirty="0" smtClean="0"/>
                        <a:t>6927</a:t>
                      </a:r>
                      <a:endParaRPr lang="el-GR" dirty="0"/>
                    </a:p>
                  </a:txBody>
                  <a:tcPr/>
                </a:tc>
                <a:tc>
                  <a:txBody>
                    <a:bodyPr/>
                    <a:lstStyle/>
                    <a:p>
                      <a:r>
                        <a:rPr lang="en-US" dirty="0" smtClean="0"/>
                        <a:t>PAUL ERDOS</a:t>
                      </a:r>
                      <a:endParaRPr lang="el-GR" dirty="0"/>
                    </a:p>
                  </a:txBody>
                  <a:tcPr/>
                </a:tc>
                <a:tc>
                  <a:txBody>
                    <a:bodyPr/>
                    <a:lstStyle/>
                    <a:p>
                      <a:r>
                        <a:rPr lang="el-GR" dirty="0" smtClean="0"/>
                        <a:t>507</a:t>
                      </a:r>
                      <a:endParaRPr lang="el-GR" dirty="0"/>
                    </a:p>
                  </a:txBody>
                  <a:tcPr/>
                </a:tc>
              </a:tr>
              <a:tr h="370840">
                <a:tc>
                  <a:txBody>
                    <a:bodyPr/>
                    <a:lstStyle/>
                    <a:p>
                      <a:r>
                        <a:rPr lang="el-GR" dirty="0" smtClean="0"/>
                        <a:t>186</a:t>
                      </a:r>
                      <a:endParaRPr lang="el-GR" dirty="0"/>
                    </a:p>
                  </a:txBody>
                  <a:tcPr/>
                </a:tc>
                <a:tc>
                  <a:txBody>
                    <a:bodyPr/>
                    <a:lstStyle/>
                    <a:p>
                      <a:r>
                        <a:rPr lang="en-US" dirty="0" smtClean="0"/>
                        <a:t>FRANK HARARY</a:t>
                      </a:r>
                      <a:endParaRPr lang="el-GR" dirty="0"/>
                    </a:p>
                  </a:txBody>
                  <a:tcPr/>
                </a:tc>
                <a:tc>
                  <a:txBody>
                    <a:bodyPr/>
                    <a:lstStyle/>
                    <a:p>
                      <a:r>
                        <a:rPr lang="el-GR" dirty="0" smtClean="0"/>
                        <a:t>297</a:t>
                      </a:r>
                      <a:endParaRPr lang="el-GR" dirty="0"/>
                    </a:p>
                  </a:txBody>
                  <a:tcPr/>
                </a:tc>
              </a:tr>
              <a:tr h="370840">
                <a:tc>
                  <a:txBody>
                    <a:bodyPr/>
                    <a:lstStyle/>
                    <a:p>
                      <a:r>
                        <a:rPr lang="el-GR" dirty="0" smtClean="0"/>
                        <a:t>10</a:t>
                      </a:r>
                      <a:endParaRPr lang="el-GR" dirty="0"/>
                    </a:p>
                  </a:txBody>
                  <a:tcPr/>
                </a:tc>
                <a:tc>
                  <a:txBody>
                    <a:bodyPr/>
                    <a:lstStyle/>
                    <a:p>
                      <a:r>
                        <a:rPr lang="en-US" dirty="0" smtClean="0"/>
                        <a:t>NOGA</a:t>
                      </a:r>
                      <a:r>
                        <a:rPr lang="el-GR" dirty="0" smtClean="0"/>
                        <a:t> </a:t>
                      </a:r>
                      <a:r>
                        <a:rPr lang="en-US" dirty="0" smtClean="0"/>
                        <a:t>ALON</a:t>
                      </a:r>
                      <a:endParaRPr lang="el-GR" dirty="0"/>
                    </a:p>
                  </a:txBody>
                  <a:tcPr/>
                </a:tc>
                <a:tc>
                  <a:txBody>
                    <a:bodyPr/>
                    <a:lstStyle/>
                    <a:p>
                      <a:r>
                        <a:rPr lang="el-GR" dirty="0" smtClean="0"/>
                        <a:t>215</a:t>
                      </a:r>
                      <a:endParaRPr lang="el-GR"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1844251574"/>
              </p:ext>
            </p:extLst>
          </p:nvPr>
        </p:nvGraphicFramePr>
        <p:xfrm>
          <a:off x="827584" y="4869160"/>
          <a:ext cx="7072362" cy="1483360"/>
        </p:xfrm>
        <a:graphic>
          <a:graphicData uri="http://schemas.openxmlformats.org/drawingml/2006/table">
            <a:tbl>
              <a:tblPr firstRow="1" bandRow="1">
                <a:tableStyleId>{5C22544A-7EE6-4342-B048-85BDC9FD1C3A}</a:tableStyleId>
              </a:tblPr>
              <a:tblGrid>
                <a:gridCol w="2357454"/>
                <a:gridCol w="2357454"/>
                <a:gridCol w="2357454"/>
              </a:tblGrid>
              <a:tr h="370840">
                <a:tc>
                  <a:txBody>
                    <a:bodyPr/>
                    <a:lstStyle/>
                    <a:p>
                      <a:r>
                        <a:rPr lang="el-GR" dirty="0" smtClean="0"/>
                        <a:t>Κορυφή</a:t>
                      </a:r>
                      <a:endParaRPr lang="el-GR" dirty="0"/>
                    </a:p>
                  </a:txBody>
                  <a:tcPr/>
                </a:tc>
                <a:tc>
                  <a:txBody>
                    <a:bodyPr/>
                    <a:lstStyle/>
                    <a:p>
                      <a:r>
                        <a:rPr lang="el-GR" dirty="0" smtClean="0"/>
                        <a:t>Επιστήμονας</a:t>
                      </a:r>
                      <a:endParaRPr lang="el-GR" dirty="0"/>
                    </a:p>
                  </a:txBody>
                  <a:tcPr/>
                </a:tc>
                <a:tc>
                  <a:txBody>
                    <a:bodyPr/>
                    <a:lstStyle/>
                    <a:p>
                      <a:r>
                        <a:rPr lang="el-GR" dirty="0" smtClean="0"/>
                        <a:t>Ιδιοκεντρικότητα</a:t>
                      </a:r>
                      <a:endParaRPr lang="el-GR" dirty="0"/>
                    </a:p>
                  </a:txBody>
                  <a:tcPr/>
                </a:tc>
              </a:tr>
              <a:tr h="370840">
                <a:tc>
                  <a:txBody>
                    <a:bodyPr/>
                    <a:lstStyle/>
                    <a:p>
                      <a:r>
                        <a:rPr lang="el-GR" dirty="0" smtClean="0"/>
                        <a:t>6927</a:t>
                      </a:r>
                      <a:endParaRPr lang="el-GR" dirty="0"/>
                    </a:p>
                  </a:txBody>
                  <a:tcPr/>
                </a:tc>
                <a:tc>
                  <a:txBody>
                    <a:bodyPr/>
                    <a:lstStyle/>
                    <a:p>
                      <a:r>
                        <a:rPr lang="en-US" dirty="0" smtClean="0"/>
                        <a:t>PAUL ERDOS</a:t>
                      </a:r>
                      <a:endParaRPr lang="el-GR" dirty="0"/>
                    </a:p>
                  </a:txBody>
                  <a:tcPr/>
                </a:tc>
                <a:tc>
                  <a:txBody>
                    <a:bodyPr/>
                    <a:lstStyle/>
                    <a:p>
                      <a:r>
                        <a:rPr lang="en-US" dirty="0" smtClean="0"/>
                        <a:t>1</a:t>
                      </a:r>
                      <a:endParaRPr lang="el-GR" dirty="0"/>
                    </a:p>
                  </a:txBody>
                  <a:tcPr/>
                </a:tc>
              </a:tr>
              <a:tr h="370840">
                <a:tc>
                  <a:txBody>
                    <a:bodyPr/>
                    <a:lstStyle/>
                    <a:p>
                      <a:r>
                        <a:rPr lang="el-GR" dirty="0" smtClean="0"/>
                        <a:t>10</a:t>
                      </a:r>
                      <a:endParaRPr lang="el-GR" dirty="0"/>
                    </a:p>
                  </a:txBody>
                  <a:tcPr/>
                </a:tc>
                <a:tc>
                  <a:txBody>
                    <a:bodyPr/>
                    <a:lstStyle/>
                    <a:p>
                      <a:r>
                        <a:rPr lang="en-US" dirty="0" smtClean="0"/>
                        <a:t>NOGA ALON</a:t>
                      </a:r>
                      <a:endParaRPr lang="el-GR" dirty="0"/>
                    </a:p>
                  </a:txBody>
                  <a:tcPr/>
                </a:tc>
                <a:tc>
                  <a:txBody>
                    <a:bodyPr/>
                    <a:lstStyle/>
                    <a:p>
                      <a:r>
                        <a:rPr lang="en-US" dirty="0" smtClean="0"/>
                        <a:t>0.37</a:t>
                      </a:r>
                      <a:endParaRPr lang="el-GR" dirty="0"/>
                    </a:p>
                  </a:txBody>
                  <a:tcPr/>
                </a:tc>
              </a:tr>
              <a:tr h="370840">
                <a:tc>
                  <a:txBody>
                    <a:bodyPr/>
                    <a:lstStyle/>
                    <a:p>
                      <a:r>
                        <a:rPr lang="el-GR" dirty="0" smtClean="0"/>
                        <a:t>186</a:t>
                      </a:r>
                      <a:endParaRPr lang="el-GR" dirty="0"/>
                    </a:p>
                  </a:txBody>
                  <a:tcPr/>
                </a:tc>
                <a:tc>
                  <a:txBody>
                    <a:bodyPr/>
                    <a:lstStyle/>
                    <a:p>
                      <a:r>
                        <a:rPr lang="en-US" dirty="0" smtClean="0"/>
                        <a:t>FRANK</a:t>
                      </a:r>
                      <a:r>
                        <a:rPr lang="en-US" baseline="0" dirty="0" smtClean="0"/>
                        <a:t> HARARY</a:t>
                      </a:r>
                      <a:endParaRPr lang="el-GR" dirty="0"/>
                    </a:p>
                  </a:txBody>
                  <a:tcPr/>
                </a:tc>
                <a:tc>
                  <a:txBody>
                    <a:bodyPr/>
                    <a:lstStyle/>
                    <a:p>
                      <a:r>
                        <a:rPr lang="en-US" dirty="0" smtClean="0"/>
                        <a:t>0.3</a:t>
                      </a:r>
                      <a:endParaRPr lang="el-GR" dirty="0"/>
                    </a:p>
                  </a:txBody>
                  <a:tcP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l-GR" dirty="0" smtClean="0">
                <a:solidFill>
                  <a:schemeClr val="bg1"/>
                </a:solidFill>
              </a:rPr>
              <a:t>Βαθμική Κεντρικότητα</a:t>
            </a:r>
            <a:endParaRPr lang="el-GR" dirty="0">
              <a:solidFill>
                <a:schemeClr val="bg1"/>
              </a:solidFill>
            </a:endParaRPr>
          </a:p>
        </p:txBody>
      </p:sp>
      <p:pic>
        <p:nvPicPr>
          <p:cNvPr id="6" name="Content Placeholder 5" descr="BathmErdos.jpeg"/>
          <p:cNvPicPr>
            <a:picLocks noGrp="1" noChangeAspect="1"/>
          </p:cNvPicPr>
          <p:nvPr>
            <p:ph idx="1"/>
          </p:nvPr>
        </p:nvPicPr>
        <p:blipFill>
          <a:blip r:embed="rId2" cstate="print"/>
          <a:stretch>
            <a:fillRect/>
          </a:stretch>
        </p:blipFill>
        <p:spPr>
          <a:xfrm>
            <a:off x="1142976" y="1214422"/>
            <a:ext cx="6149529" cy="5643578"/>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350966"/>
            <a:ext cx="8305479" cy="1631216"/>
          </a:xfrm>
          <a:prstGeom prst="rect">
            <a:avLst/>
          </a:prstGeom>
          <a:noFill/>
        </p:spPr>
        <p:txBody>
          <a:bodyPr wrap="none" rtlCol="0">
            <a:spAutoFit/>
          </a:bodyPr>
          <a:lstStyle/>
          <a:p>
            <a:r>
              <a:rPr lang="el-GR" sz="2800" dirty="0" smtClean="0">
                <a:solidFill>
                  <a:schemeClr val="accent2">
                    <a:lumMod val="75000"/>
                  </a:schemeClr>
                </a:solidFill>
              </a:rPr>
              <a:t>Δίκτυο 1_Φουδούλη Αναστασία</a:t>
            </a:r>
            <a:endParaRPr lang="el-GR" dirty="0">
              <a:solidFill>
                <a:schemeClr val="accent2">
                  <a:lumMod val="75000"/>
                </a:schemeClr>
              </a:solidFill>
            </a:endParaRPr>
          </a:p>
          <a:p>
            <a:r>
              <a:rPr lang="el-GR" dirty="0" smtClean="0"/>
              <a:t>Οι ακμές του γραφήματος συνδέουν άστρα που έχουν απόσταση μεταξύ τους </a:t>
            </a:r>
          </a:p>
          <a:p>
            <a:r>
              <a:rPr lang="el-GR" dirty="0" smtClean="0"/>
              <a:t>μικρότερη των 12 ετών φωτός, δεν είναι κατευθυνόμενες, ούτε σταθμισμένες.</a:t>
            </a:r>
          </a:p>
          <a:p>
            <a:r>
              <a:rPr lang="el-GR" dirty="0" smtClean="0"/>
              <a:t>Με βάση αυτή την απόσταση το δίκτυο δεν είναι συνδετικό και δημιουργούνται</a:t>
            </a:r>
          </a:p>
          <a:p>
            <a:r>
              <a:rPr lang="el-GR" dirty="0" smtClean="0"/>
              <a:t>9 συνιστώσες. </a:t>
            </a:r>
            <a:endParaRPr lang="en-US" dirty="0"/>
          </a:p>
        </p:txBody>
      </p:sp>
      <p:pic>
        <p:nvPicPr>
          <p:cNvPr id="3074" name="Picture 2" descr="C:\Users\xx\Desktop\components-chart.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8200" y="2273743"/>
            <a:ext cx="6934200" cy="441280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flipH="1">
            <a:off x="5295902" y="5562600"/>
            <a:ext cx="209549" cy="685800"/>
          </a:xfrm>
          <a:prstGeom prst="straightConnector1">
            <a:avLst/>
          </a:prstGeom>
          <a:ln w="19050">
            <a:solidFill>
              <a:srgbClr val="FF0000"/>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324600" y="5522976"/>
            <a:ext cx="381002" cy="765048"/>
          </a:xfrm>
          <a:prstGeom prst="straightConnector1">
            <a:avLst/>
          </a:prstGeom>
          <a:ln w="19050">
            <a:solidFill>
              <a:srgbClr val="00B050"/>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790254" y="1905000"/>
            <a:ext cx="5829746" cy="646331"/>
          </a:xfrm>
          <a:prstGeom prst="rect">
            <a:avLst/>
          </a:prstGeom>
          <a:noFill/>
        </p:spPr>
        <p:txBody>
          <a:bodyPr wrap="square" rtlCol="0">
            <a:spAutoFit/>
          </a:bodyPr>
          <a:lstStyle/>
          <a:p>
            <a:r>
              <a:rPr lang="el-GR" dirty="0" smtClean="0"/>
              <a:t>Έτσι η γιγάντια συνιστώσα αποτελείται από 2213 κορυφές.</a:t>
            </a:r>
            <a:endParaRPr lang="en-US" dirty="0" smtClean="0"/>
          </a:p>
          <a:p>
            <a:r>
              <a:rPr lang="el-GR" dirty="0" smtClean="0"/>
              <a:t>0</a:t>
            </a:r>
            <a:endParaRPr lang="en-US" dirty="0"/>
          </a:p>
        </p:txBody>
      </p:sp>
      <p:pic>
        <p:nvPicPr>
          <p:cNvPr id="3075" name="Picture 3" descr="C:\Users\xx\Desktop\reachable-distributi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5025" y="2287726"/>
            <a:ext cx="6937375" cy="4400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5044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Effect transition="in" filter="fade">
                                      <p:cBhvr>
                                        <p:cTn id="19"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l-GR" dirty="0" smtClean="0">
                <a:solidFill>
                  <a:schemeClr val="bg1"/>
                </a:solidFill>
              </a:rPr>
              <a:t>Ιδιοκεντρικότητα</a:t>
            </a:r>
            <a:endParaRPr lang="el-GR" dirty="0">
              <a:solidFill>
                <a:schemeClr val="bg1"/>
              </a:solidFill>
            </a:endParaRPr>
          </a:p>
        </p:txBody>
      </p:sp>
      <p:pic>
        <p:nvPicPr>
          <p:cNvPr id="5" name="Content Placeholder 4" descr="idiokerdos.jpeg"/>
          <p:cNvPicPr>
            <a:picLocks noGrp="1" noChangeAspect="1"/>
          </p:cNvPicPr>
          <p:nvPr>
            <p:ph idx="1"/>
          </p:nvPr>
        </p:nvPicPr>
        <p:blipFill>
          <a:blip r:embed="rId2" cstate="print"/>
          <a:stretch>
            <a:fillRect/>
          </a:stretch>
        </p:blipFill>
        <p:spPr>
          <a:xfrm>
            <a:off x="1357290" y="1000084"/>
            <a:ext cx="5857916" cy="5857916"/>
          </a:xfr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l-GR" dirty="0" smtClean="0">
                <a:solidFill>
                  <a:schemeClr val="accent2">
                    <a:lumMod val="75000"/>
                  </a:schemeClr>
                </a:solidFill>
              </a:rPr>
              <a:t>Μελέτη Μέτρων Κεντρικότητας</a:t>
            </a:r>
            <a:endParaRPr lang="el-GR" dirty="0">
              <a:solidFill>
                <a:schemeClr val="accent2">
                  <a:lumMod val="75000"/>
                </a:schemeClr>
              </a:solidFill>
            </a:endParaRPr>
          </a:p>
        </p:txBody>
      </p:sp>
      <p:sp>
        <p:nvSpPr>
          <p:cNvPr id="3" name="Content Placeholder 2"/>
          <p:cNvSpPr>
            <a:spLocks noGrp="1"/>
          </p:cNvSpPr>
          <p:nvPr>
            <p:ph idx="1"/>
          </p:nvPr>
        </p:nvSpPr>
        <p:spPr>
          <a:xfrm>
            <a:off x="457200" y="928670"/>
            <a:ext cx="8229600" cy="5197493"/>
          </a:xfrm>
        </p:spPr>
        <p:txBody>
          <a:bodyPr/>
          <a:lstStyle/>
          <a:p>
            <a:r>
              <a:rPr lang="el-GR" sz="2300" b="1" dirty="0" smtClean="0"/>
              <a:t>Κεντρικότητα Εγγύτητας</a:t>
            </a:r>
            <a:r>
              <a:rPr lang="el-GR" sz="2300" dirty="0" smtClean="0"/>
              <a:t>: Οι επιστήμονες που βρίσκονται όσο πιο κοντά γίνεται στο σύνολο των επιστημών, δηλαδή έχουν πολλές συνεργασίες και συνεργάζονται με άτομα με πολλές συνεργασίες</a:t>
            </a:r>
          </a:p>
          <a:p>
            <a:endParaRPr lang="el-GR" sz="2300" dirty="0"/>
          </a:p>
          <a:p>
            <a:endParaRPr lang="el-GR" sz="2300" dirty="0" smtClean="0"/>
          </a:p>
          <a:p>
            <a:endParaRPr lang="el-GR" sz="2300" dirty="0"/>
          </a:p>
          <a:p>
            <a:endParaRPr lang="el-GR" sz="2300" dirty="0" smtClean="0"/>
          </a:p>
          <a:p>
            <a:r>
              <a:rPr lang="el-GR" sz="2300" b="1" dirty="0" smtClean="0"/>
              <a:t>Διαμεσότητα: </a:t>
            </a:r>
            <a:r>
              <a:rPr lang="el-GR" sz="2300" dirty="0" smtClean="0"/>
              <a:t>Οι επιστήμονες-δίαυλοι, αυτοί που φαίνεται να συνεργάζονται με ανεξάρτητες μεταξύ τους ομάδες επιστημόνων</a:t>
            </a:r>
          </a:p>
          <a:p>
            <a:pPr>
              <a:buNone/>
            </a:pPr>
            <a:endParaRPr lang="el-GR" dirty="0"/>
          </a:p>
        </p:txBody>
      </p:sp>
      <p:graphicFrame>
        <p:nvGraphicFramePr>
          <p:cNvPr id="4" name="Table 3"/>
          <p:cNvGraphicFramePr>
            <a:graphicFrameLocks noGrp="1"/>
          </p:cNvGraphicFramePr>
          <p:nvPr/>
        </p:nvGraphicFramePr>
        <p:xfrm>
          <a:off x="500034" y="2428868"/>
          <a:ext cx="8072493" cy="1737360"/>
        </p:xfrm>
        <a:graphic>
          <a:graphicData uri="http://schemas.openxmlformats.org/drawingml/2006/table">
            <a:tbl>
              <a:tblPr firstRow="1" bandRow="1">
                <a:tableStyleId>{5C22544A-7EE6-4342-B048-85BDC9FD1C3A}</a:tableStyleId>
              </a:tblPr>
              <a:tblGrid>
                <a:gridCol w="2690831"/>
                <a:gridCol w="2690831"/>
                <a:gridCol w="2690831"/>
              </a:tblGrid>
              <a:tr h="294322">
                <a:tc>
                  <a:txBody>
                    <a:bodyPr/>
                    <a:lstStyle/>
                    <a:p>
                      <a:r>
                        <a:rPr lang="el-GR" dirty="0" smtClean="0"/>
                        <a:t>Κορυφή</a:t>
                      </a:r>
                      <a:endParaRPr lang="el-GR" dirty="0"/>
                    </a:p>
                  </a:txBody>
                  <a:tcPr/>
                </a:tc>
                <a:tc>
                  <a:txBody>
                    <a:bodyPr/>
                    <a:lstStyle/>
                    <a:p>
                      <a:r>
                        <a:rPr lang="el-GR" dirty="0" smtClean="0"/>
                        <a:t>Επιστήμονας</a:t>
                      </a:r>
                      <a:endParaRPr lang="el-GR" dirty="0"/>
                    </a:p>
                  </a:txBody>
                  <a:tcPr/>
                </a:tc>
                <a:tc>
                  <a:txBody>
                    <a:bodyPr/>
                    <a:lstStyle/>
                    <a:p>
                      <a:r>
                        <a:rPr lang="el-GR" dirty="0" smtClean="0"/>
                        <a:t>Κεντρικότητα Εγγύτητας</a:t>
                      </a:r>
                      <a:endParaRPr lang="el-GR" dirty="0"/>
                    </a:p>
                  </a:txBody>
                  <a:tcPr/>
                </a:tc>
              </a:tr>
              <a:tr h="294322">
                <a:tc>
                  <a:txBody>
                    <a:bodyPr/>
                    <a:lstStyle/>
                    <a:p>
                      <a:r>
                        <a:rPr lang="el-GR" dirty="0" smtClean="0"/>
                        <a:t>6927</a:t>
                      </a:r>
                      <a:endParaRPr lang="el-GR" dirty="0"/>
                    </a:p>
                  </a:txBody>
                  <a:tcPr/>
                </a:tc>
                <a:tc>
                  <a:txBody>
                    <a:bodyPr/>
                    <a:lstStyle/>
                    <a:p>
                      <a:r>
                        <a:rPr lang="en-US" dirty="0" smtClean="0"/>
                        <a:t>PAUL ERDOS</a:t>
                      </a:r>
                      <a:endParaRPr lang="el-GR" dirty="0"/>
                    </a:p>
                  </a:txBody>
                  <a:tcPr/>
                </a:tc>
                <a:tc>
                  <a:txBody>
                    <a:bodyPr/>
                    <a:lstStyle/>
                    <a:p>
                      <a:r>
                        <a:rPr lang="en-US" dirty="0" smtClean="0"/>
                        <a:t> 7.5e-05</a:t>
                      </a:r>
                      <a:endParaRPr lang="el-GR" dirty="0"/>
                    </a:p>
                  </a:txBody>
                  <a:tcPr/>
                </a:tc>
              </a:tr>
              <a:tr h="294322">
                <a:tc>
                  <a:txBody>
                    <a:bodyPr/>
                    <a:lstStyle/>
                    <a:p>
                      <a:r>
                        <a:rPr lang="el-GR" dirty="0" smtClean="0"/>
                        <a:t>10</a:t>
                      </a:r>
                      <a:endParaRPr lang="el-G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NOGA</a:t>
                      </a:r>
                      <a:r>
                        <a:rPr lang="el-GR" dirty="0" smtClean="0"/>
                        <a:t> </a:t>
                      </a:r>
                      <a:r>
                        <a:rPr lang="en-US" dirty="0" smtClean="0"/>
                        <a:t>ALON</a:t>
                      </a:r>
                      <a:endParaRPr lang="el-GR" dirty="0" smtClean="0"/>
                    </a:p>
                  </a:txBody>
                  <a:tcPr/>
                </a:tc>
                <a:tc>
                  <a:txBody>
                    <a:bodyPr/>
                    <a:lstStyle/>
                    <a:p>
                      <a:r>
                        <a:rPr lang="en-US" dirty="0" smtClean="0"/>
                        <a:t>5.4e-05 </a:t>
                      </a:r>
                      <a:endParaRPr lang="el-GR" dirty="0"/>
                    </a:p>
                  </a:txBody>
                  <a:tcPr/>
                </a:tc>
              </a:tr>
              <a:tr h="294322">
                <a:tc>
                  <a:txBody>
                    <a:bodyPr/>
                    <a:lstStyle/>
                    <a:p>
                      <a:r>
                        <a:rPr lang="el-GR" dirty="0" smtClean="0"/>
                        <a:t>164</a:t>
                      </a:r>
                      <a:endParaRPr lang="el-GR" dirty="0"/>
                    </a:p>
                  </a:txBody>
                  <a:tcPr/>
                </a:tc>
                <a:tc>
                  <a:txBody>
                    <a:bodyPr/>
                    <a:lstStyle/>
                    <a:p>
                      <a:r>
                        <a:rPr lang="en-US" dirty="0" smtClean="0"/>
                        <a:t>RONALD L. GRAHAM</a:t>
                      </a:r>
                      <a:endParaRPr lang="el-GR" dirty="0"/>
                    </a:p>
                  </a:txBody>
                  <a:tcPr/>
                </a:tc>
                <a:tc>
                  <a:txBody>
                    <a:bodyPr/>
                    <a:lstStyle/>
                    <a:p>
                      <a:r>
                        <a:rPr lang="en-US" dirty="0" smtClean="0"/>
                        <a:t>5.4e-05 </a:t>
                      </a:r>
                      <a:endParaRPr lang="el-GR" dirty="0"/>
                    </a:p>
                  </a:txBody>
                  <a:tcPr/>
                </a:tc>
              </a:tr>
            </a:tbl>
          </a:graphicData>
        </a:graphic>
      </p:graphicFrame>
      <p:graphicFrame>
        <p:nvGraphicFramePr>
          <p:cNvPr id="6" name="Table 5"/>
          <p:cNvGraphicFramePr>
            <a:graphicFrameLocks noGrp="1"/>
          </p:cNvGraphicFramePr>
          <p:nvPr/>
        </p:nvGraphicFramePr>
        <p:xfrm>
          <a:off x="642910" y="5143512"/>
          <a:ext cx="7786743" cy="1463040"/>
        </p:xfrm>
        <a:graphic>
          <a:graphicData uri="http://schemas.openxmlformats.org/drawingml/2006/table">
            <a:tbl>
              <a:tblPr firstRow="1" bandRow="1">
                <a:tableStyleId>{5C22544A-7EE6-4342-B048-85BDC9FD1C3A}</a:tableStyleId>
              </a:tblPr>
              <a:tblGrid>
                <a:gridCol w="2595581"/>
                <a:gridCol w="2595581"/>
                <a:gridCol w="2595581"/>
              </a:tblGrid>
              <a:tr h="335121">
                <a:tc>
                  <a:txBody>
                    <a:bodyPr/>
                    <a:lstStyle/>
                    <a:p>
                      <a:r>
                        <a:rPr lang="el-GR" dirty="0" smtClean="0"/>
                        <a:t>Κορυφή</a:t>
                      </a:r>
                      <a:endParaRPr lang="el-GR" dirty="0"/>
                    </a:p>
                  </a:txBody>
                  <a:tcPr/>
                </a:tc>
                <a:tc>
                  <a:txBody>
                    <a:bodyPr/>
                    <a:lstStyle/>
                    <a:p>
                      <a:r>
                        <a:rPr lang="el-GR" dirty="0" smtClean="0"/>
                        <a:t>Επιστήμονας</a:t>
                      </a:r>
                      <a:endParaRPr lang="el-GR" dirty="0"/>
                    </a:p>
                  </a:txBody>
                  <a:tcPr/>
                </a:tc>
                <a:tc>
                  <a:txBody>
                    <a:bodyPr/>
                    <a:lstStyle/>
                    <a:p>
                      <a:r>
                        <a:rPr lang="el-GR" dirty="0" smtClean="0"/>
                        <a:t>Διαμεσότητα</a:t>
                      </a:r>
                      <a:endParaRPr lang="el-GR" dirty="0"/>
                    </a:p>
                  </a:txBody>
                  <a:tcPr/>
                </a:tc>
              </a:tr>
              <a:tr h="335121">
                <a:tc>
                  <a:txBody>
                    <a:bodyPr/>
                    <a:lstStyle/>
                    <a:p>
                      <a:r>
                        <a:rPr lang="el-GR" dirty="0" smtClean="0"/>
                        <a:t>6927</a:t>
                      </a:r>
                      <a:endParaRPr lang="el-GR" dirty="0"/>
                    </a:p>
                  </a:txBody>
                  <a:tcPr/>
                </a:tc>
                <a:tc>
                  <a:txBody>
                    <a:bodyPr/>
                    <a:lstStyle/>
                    <a:p>
                      <a:r>
                        <a:rPr lang="en-US" dirty="0" smtClean="0"/>
                        <a:t>PAUL ERDOS</a:t>
                      </a:r>
                      <a:endParaRPr lang="el-GR" dirty="0"/>
                    </a:p>
                  </a:txBody>
                  <a:tcPr/>
                </a:tc>
                <a:tc>
                  <a:txBody>
                    <a:bodyPr/>
                    <a:lstStyle/>
                    <a:p>
                      <a:r>
                        <a:rPr lang="en-US" dirty="0" smtClean="0"/>
                        <a:t>19352996.8</a:t>
                      </a:r>
                      <a:endParaRPr lang="el-GR" dirty="0"/>
                    </a:p>
                  </a:txBody>
                  <a:tcPr/>
                </a:tc>
              </a:tr>
              <a:tr h="335121">
                <a:tc>
                  <a:txBody>
                    <a:bodyPr/>
                    <a:lstStyle/>
                    <a:p>
                      <a:r>
                        <a:rPr lang="el-GR" dirty="0" smtClean="0"/>
                        <a:t>1</a:t>
                      </a:r>
                      <a:r>
                        <a:rPr lang="en-US" dirty="0" smtClean="0"/>
                        <a:t>86</a:t>
                      </a:r>
                      <a:endParaRPr lang="el-GR" dirty="0"/>
                    </a:p>
                  </a:txBody>
                  <a:tcPr/>
                </a:tc>
                <a:tc>
                  <a:txBody>
                    <a:bodyPr/>
                    <a:lstStyle/>
                    <a:p>
                      <a:r>
                        <a:rPr lang="en-US" dirty="0" smtClean="0"/>
                        <a:t>FRANK HARARY</a:t>
                      </a:r>
                      <a:endParaRPr lang="el-GR" dirty="0"/>
                    </a:p>
                  </a:txBody>
                  <a:tcPr/>
                </a:tc>
                <a:tc>
                  <a:txBody>
                    <a:bodyPr/>
                    <a:lstStyle/>
                    <a:p>
                      <a:r>
                        <a:rPr lang="en-US" dirty="0" smtClean="0"/>
                        <a:t>1389653.4</a:t>
                      </a:r>
                      <a:endParaRPr lang="el-GR" dirty="0"/>
                    </a:p>
                  </a:txBody>
                  <a:tcPr/>
                </a:tc>
              </a:tr>
              <a:tr h="335121">
                <a:tc>
                  <a:txBody>
                    <a:bodyPr/>
                    <a:lstStyle/>
                    <a:p>
                      <a:r>
                        <a:rPr lang="el-GR" dirty="0" smtClean="0"/>
                        <a:t>1</a:t>
                      </a:r>
                      <a:r>
                        <a:rPr lang="en-US" dirty="0" smtClean="0"/>
                        <a:t>0</a:t>
                      </a:r>
                      <a:endParaRPr lang="el-GR" dirty="0"/>
                    </a:p>
                  </a:txBody>
                  <a:tcPr/>
                </a:tc>
                <a:tc>
                  <a:txBody>
                    <a:bodyPr/>
                    <a:lstStyle/>
                    <a:p>
                      <a:r>
                        <a:rPr lang="en-US" dirty="0" smtClean="0"/>
                        <a:t>NOGA</a:t>
                      </a:r>
                      <a:r>
                        <a:rPr lang="en-US" baseline="0" dirty="0" smtClean="0"/>
                        <a:t> ALON</a:t>
                      </a:r>
                      <a:endParaRPr lang="el-GR" dirty="0"/>
                    </a:p>
                  </a:txBody>
                  <a:tcPr/>
                </a:tc>
                <a:tc>
                  <a:txBody>
                    <a:bodyPr/>
                    <a:lstStyle/>
                    <a:p>
                      <a:r>
                        <a:rPr lang="el-GR" dirty="0" smtClean="0"/>
                        <a:t>821278.5</a:t>
                      </a:r>
                      <a:endParaRPr lang="el-GR" dirty="0"/>
                    </a:p>
                  </a:txBody>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l-GR" dirty="0" smtClean="0">
                <a:solidFill>
                  <a:schemeClr val="bg1"/>
                </a:solidFill>
              </a:rPr>
              <a:t>Κεντρικότητα Εγγύτητας</a:t>
            </a:r>
            <a:endParaRPr lang="el-GR" dirty="0">
              <a:solidFill>
                <a:schemeClr val="bg1"/>
              </a:solidFill>
            </a:endParaRPr>
          </a:p>
        </p:txBody>
      </p:sp>
      <p:pic>
        <p:nvPicPr>
          <p:cNvPr id="8" name="Content Placeholder 7" descr="eggythtaerdos.jpeg"/>
          <p:cNvPicPr>
            <a:picLocks noGrp="1" noChangeAspect="1"/>
          </p:cNvPicPr>
          <p:nvPr>
            <p:ph idx="1"/>
          </p:nvPr>
        </p:nvPicPr>
        <p:blipFill>
          <a:blip r:embed="rId2" cstate="print"/>
          <a:stretch>
            <a:fillRect/>
          </a:stretch>
        </p:blipFill>
        <p:spPr>
          <a:xfrm>
            <a:off x="1843088" y="2160588"/>
            <a:ext cx="3881437" cy="3881437"/>
          </a:xfr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l-GR" dirty="0" smtClean="0">
                <a:solidFill>
                  <a:schemeClr val="bg1"/>
                </a:solidFill>
              </a:rPr>
              <a:t>Διαμεσότητα</a:t>
            </a:r>
            <a:endParaRPr lang="el-GR" dirty="0">
              <a:solidFill>
                <a:schemeClr val="bg1"/>
              </a:solidFill>
            </a:endParaRPr>
          </a:p>
        </p:txBody>
      </p:sp>
      <p:pic>
        <p:nvPicPr>
          <p:cNvPr id="8" name="Content Placeholder 7" descr="DiamErdos.jpeg"/>
          <p:cNvPicPr>
            <a:picLocks noGrp="1" noChangeAspect="1"/>
          </p:cNvPicPr>
          <p:nvPr>
            <p:ph idx="1"/>
          </p:nvPr>
        </p:nvPicPr>
        <p:blipFill>
          <a:blip r:embed="rId2" cstate="print"/>
          <a:stretch>
            <a:fillRect/>
          </a:stretch>
        </p:blipFill>
        <p:spPr>
          <a:xfrm>
            <a:off x="1843088" y="2160588"/>
            <a:ext cx="3881437" cy="3881437"/>
          </a:xfr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erdosneib.jpeg"/>
          <p:cNvPicPr>
            <a:picLocks noGrp="1" noChangeAspect="1"/>
          </p:cNvPicPr>
          <p:nvPr>
            <p:ph idx="1"/>
          </p:nvPr>
        </p:nvPicPr>
        <p:blipFill>
          <a:blip r:embed="rId2" cstate="print"/>
          <a:srcRect l="6226" t="6226" r="2467" b="6617"/>
          <a:stretch>
            <a:fillRect/>
          </a:stretch>
        </p:blipFill>
        <p:spPr>
          <a:xfrm rot="5400000">
            <a:off x="1214414" y="714332"/>
            <a:ext cx="6286544" cy="6000792"/>
          </a:xfrm>
        </p:spPr>
      </p:pic>
      <p:sp>
        <p:nvSpPr>
          <p:cNvPr id="5" name="TextBox 4"/>
          <p:cNvSpPr txBox="1"/>
          <p:nvPr/>
        </p:nvSpPr>
        <p:spPr>
          <a:xfrm>
            <a:off x="1928794" y="428604"/>
            <a:ext cx="5143536" cy="646331"/>
          </a:xfrm>
          <a:prstGeom prst="rect">
            <a:avLst/>
          </a:prstGeom>
          <a:noFill/>
        </p:spPr>
        <p:txBody>
          <a:bodyPr wrap="square" rtlCol="0">
            <a:spAutoFit/>
          </a:bodyPr>
          <a:lstStyle/>
          <a:p>
            <a:r>
              <a:rPr lang="el-GR" sz="3600" dirty="0" smtClean="0">
                <a:solidFill>
                  <a:schemeClr val="bg1"/>
                </a:solidFill>
              </a:rPr>
              <a:t>Γειτονιά του</a:t>
            </a:r>
            <a:r>
              <a:rPr lang="en-US" sz="3600" dirty="0" smtClean="0">
                <a:solidFill>
                  <a:schemeClr val="bg1"/>
                </a:solidFill>
              </a:rPr>
              <a:t> Paul </a:t>
            </a:r>
            <a:r>
              <a:rPr lang="en-US" sz="3600" dirty="0" err="1" smtClean="0">
                <a:solidFill>
                  <a:schemeClr val="bg1"/>
                </a:solidFill>
              </a:rPr>
              <a:t>Erdos</a:t>
            </a:r>
            <a:r>
              <a:rPr lang="el-GR" sz="3600" dirty="0" smtClean="0">
                <a:solidFill>
                  <a:schemeClr val="bg1"/>
                </a:solidFill>
              </a:rPr>
              <a:t> </a:t>
            </a:r>
            <a:endParaRPr lang="el-GR" sz="3600" dirty="0">
              <a:solidFill>
                <a:schemeClr val="bg1"/>
              </a:solidFill>
            </a:endParaRPr>
          </a:p>
        </p:txBody>
      </p:sp>
      <p:sp>
        <p:nvSpPr>
          <p:cNvPr id="6" name="5-Point Star 5"/>
          <p:cNvSpPr/>
          <p:nvPr/>
        </p:nvSpPr>
        <p:spPr>
          <a:xfrm>
            <a:off x="4214810" y="4357694"/>
            <a:ext cx="71438" cy="71438"/>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rgbClr val="C00000"/>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Κλίκες και </a:t>
            </a:r>
            <a:r>
              <a:rPr lang="en-US" dirty="0" smtClean="0">
                <a:solidFill>
                  <a:schemeClr val="accent2">
                    <a:lumMod val="75000"/>
                  </a:schemeClr>
                </a:solidFill>
              </a:rPr>
              <a:t>bi-components</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429288"/>
          </a:xfrm>
        </p:spPr>
        <p:txBody>
          <a:bodyPr>
            <a:normAutofit/>
          </a:bodyPr>
          <a:lstStyle/>
          <a:p>
            <a:pPr>
              <a:buNone/>
            </a:pPr>
            <a:r>
              <a:rPr lang="el-GR" sz="2000" dirty="0" smtClean="0"/>
              <a:t>Η αναζήτηση κλικών στο δίκτυο ανέδειξε 5 κλίκες των 8 ατόμων και χιλιάδες των 2,3,4 ή 5</a:t>
            </a:r>
          </a:p>
          <a:p>
            <a:pPr>
              <a:buNone/>
            </a:pPr>
            <a:endParaRPr lang="el-GR" sz="2000" dirty="0" smtClean="0"/>
          </a:p>
          <a:p>
            <a:pPr>
              <a:buNone/>
            </a:pPr>
            <a:endParaRPr lang="el-GR" sz="2000" dirty="0" smtClean="0"/>
          </a:p>
          <a:p>
            <a:pPr>
              <a:buNone/>
            </a:pPr>
            <a:r>
              <a:rPr lang="el-GR" sz="2000" dirty="0" smtClean="0"/>
              <a:t>Εμφανίζονται 4782 </a:t>
            </a:r>
            <a:r>
              <a:rPr lang="en-US" sz="2000" dirty="0" smtClean="0"/>
              <a:t>bi-components</a:t>
            </a:r>
            <a:endParaRPr lang="el-GR" sz="2000" dirty="0" smtClean="0"/>
          </a:p>
          <a:p>
            <a:r>
              <a:rPr lang="el-GR" sz="2000" dirty="0" smtClean="0"/>
              <a:t>Αναζητώντας </a:t>
            </a:r>
            <a:r>
              <a:rPr lang="en-US" sz="2000" dirty="0" smtClean="0"/>
              <a:t>bi-components </a:t>
            </a:r>
            <a:r>
              <a:rPr lang="el-GR" sz="2000" dirty="0" smtClean="0"/>
              <a:t>με τουλάχιστον 3 κορυφές βρίσκουμε πως μια κλίκα δημιουργείται από τις κορυφές 507, 156, 6927, δηλαδή τους επιστήμονες :</a:t>
            </a:r>
            <a:r>
              <a:rPr lang="en-US" sz="2000" dirty="0" smtClean="0"/>
              <a:t> GINZBURG ABRAHAM</a:t>
            </a:r>
            <a:r>
              <a:rPr lang="el-GR" sz="2000" dirty="0" smtClean="0"/>
              <a:t>, </a:t>
            </a:r>
            <a:r>
              <a:rPr lang="en-US" sz="2000" dirty="0" smtClean="0"/>
              <a:t>ZIV ABRAHAM</a:t>
            </a:r>
            <a:r>
              <a:rPr lang="el-GR" sz="2000" dirty="0" smtClean="0"/>
              <a:t> και </a:t>
            </a:r>
            <a:r>
              <a:rPr lang="en-US" sz="2000" dirty="0" smtClean="0"/>
              <a:t>PAUL ERDOS</a:t>
            </a:r>
          </a:p>
          <a:p>
            <a:pPr>
              <a:buNone/>
            </a:pPr>
            <a:r>
              <a:rPr lang="en-US" sz="2000" dirty="0" smtClean="0"/>
              <a:t>	</a:t>
            </a:r>
            <a:endParaRPr lang="el-GR" sz="2000" dirty="0" smtClean="0"/>
          </a:p>
          <a:p>
            <a:r>
              <a:rPr lang="el-GR" sz="2000" dirty="0" smtClean="0"/>
              <a:t>Ο αμέσως επόμενος </a:t>
            </a:r>
            <a:r>
              <a:rPr lang="en-US" sz="2000" dirty="0" smtClean="0"/>
              <a:t>bi-component </a:t>
            </a:r>
            <a:r>
              <a:rPr lang="el-GR" sz="2000" dirty="0" smtClean="0"/>
              <a:t>αποτελείται από 2145 επιστήμονες</a:t>
            </a:r>
            <a:endParaRPr lang="el-GR" sz="2000" dirty="0" smtClean="0">
              <a:solidFill>
                <a:srgbClr val="00B050"/>
              </a:solidFill>
            </a:endParaRPr>
          </a:p>
          <a:p>
            <a:endParaRPr lang="el-GR" dirty="0"/>
          </a:p>
        </p:txBody>
      </p:sp>
      <p:graphicFrame>
        <p:nvGraphicFramePr>
          <p:cNvPr id="5" name="Table 4"/>
          <p:cNvGraphicFramePr>
            <a:graphicFrameLocks noGrp="1"/>
          </p:cNvGraphicFramePr>
          <p:nvPr/>
        </p:nvGraphicFramePr>
        <p:xfrm>
          <a:off x="500034" y="1857364"/>
          <a:ext cx="7072360" cy="736600"/>
        </p:xfrm>
        <a:graphic>
          <a:graphicData uri="http://schemas.openxmlformats.org/drawingml/2006/table">
            <a:tbl>
              <a:tblPr firstRow="1" bandRow="1">
                <a:tableStyleId>{5C22544A-7EE6-4342-B048-85BDC9FD1C3A}</a:tableStyleId>
              </a:tblPr>
              <a:tblGrid>
                <a:gridCol w="884045"/>
                <a:gridCol w="884045"/>
                <a:gridCol w="884045"/>
                <a:gridCol w="884045"/>
                <a:gridCol w="884045"/>
                <a:gridCol w="884045"/>
                <a:gridCol w="884045"/>
                <a:gridCol w="884045"/>
              </a:tblGrid>
              <a:tr h="0">
                <a:tc>
                  <a:txBody>
                    <a:bodyPr/>
                    <a:lstStyle/>
                    <a:p>
                      <a:r>
                        <a:rPr lang="el-GR" b="1" dirty="0" smtClean="0"/>
                        <a:t>1</a:t>
                      </a:r>
                      <a:endParaRPr lang="el-GR" b="1" dirty="0"/>
                    </a:p>
                  </a:txBody>
                  <a:tcPr/>
                </a:tc>
                <a:tc>
                  <a:txBody>
                    <a:bodyPr/>
                    <a:lstStyle/>
                    <a:p>
                      <a:r>
                        <a:rPr lang="el-GR" b="1" dirty="0" smtClean="0"/>
                        <a:t>2</a:t>
                      </a:r>
                      <a:endParaRPr lang="el-GR" b="1" dirty="0"/>
                    </a:p>
                  </a:txBody>
                  <a:tcPr/>
                </a:tc>
                <a:tc>
                  <a:txBody>
                    <a:bodyPr/>
                    <a:lstStyle/>
                    <a:p>
                      <a:r>
                        <a:rPr lang="el-GR" b="1" dirty="0" smtClean="0"/>
                        <a:t>3</a:t>
                      </a:r>
                      <a:endParaRPr lang="el-GR" b="1" dirty="0"/>
                    </a:p>
                  </a:txBody>
                  <a:tcPr/>
                </a:tc>
                <a:tc>
                  <a:txBody>
                    <a:bodyPr/>
                    <a:lstStyle/>
                    <a:p>
                      <a:r>
                        <a:rPr lang="el-GR" b="1" dirty="0" smtClean="0"/>
                        <a:t>4</a:t>
                      </a:r>
                      <a:endParaRPr lang="el-GR" b="1" dirty="0"/>
                    </a:p>
                  </a:txBody>
                  <a:tcPr/>
                </a:tc>
                <a:tc>
                  <a:txBody>
                    <a:bodyPr/>
                    <a:lstStyle/>
                    <a:p>
                      <a:r>
                        <a:rPr lang="el-GR" b="1" dirty="0" smtClean="0"/>
                        <a:t>5</a:t>
                      </a:r>
                      <a:endParaRPr lang="el-GR" b="1" dirty="0"/>
                    </a:p>
                  </a:txBody>
                  <a:tcPr/>
                </a:tc>
                <a:tc>
                  <a:txBody>
                    <a:bodyPr/>
                    <a:lstStyle/>
                    <a:p>
                      <a:r>
                        <a:rPr lang="el-GR" b="1" dirty="0" smtClean="0"/>
                        <a:t>6</a:t>
                      </a:r>
                      <a:endParaRPr lang="el-GR" b="1" dirty="0"/>
                    </a:p>
                  </a:txBody>
                  <a:tcPr/>
                </a:tc>
                <a:tc>
                  <a:txBody>
                    <a:bodyPr/>
                    <a:lstStyle/>
                    <a:p>
                      <a:r>
                        <a:rPr lang="el-GR" b="1" dirty="0" smtClean="0"/>
                        <a:t>7</a:t>
                      </a:r>
                      <a:endParaRPr lang="el-GR" b="1" dirty="0"/>
                    </a:p>
                  </a:txBody>
                  <a:tcPr/>
                </a:tc>
                <a:tc>
                  <a:txBody>
                    <a:bodyPr/>
                    <a:lstStyle/>
                    <a:p>
                      <a:r>
                        <a:rPr lang="el-GR" b="1" dirty="0" smtClean="0"/>
                        <a:t>8</a:t>
                      </a:r>
                      <a:endParaRPr lang="el-GR" b="1" dirty="0"/>
                    </a:p>
                  </a:txBody>
                  <a:tcPr/>
                </a:tc>
              </a:tr>
              <a:tr h="370840">
                <a:tc>
                  <a:txBody>
                    <a:bodyPr/>
                    <a:lstStyle/>
                    <a:p>
                      <a:r>
                        <a:rPr lang="el-GR" b="1" dirty="0" smtClean="0"/>
                        <a:t>6927</a:t>
                      </a:r>
                      <a:endParaRPr lang="el-GR" b="1" dirty="0"/>
                    </a:p>
                  </a:txBody>
                  <a:tcPr/>
                </a:tc>
                <a:tc>
                  <a:txBody>
                    <a:bodyPr/>
                    <a:lstStyle/>
                    <a:p>
                      <a:r>
                        <a:rPr lang="el-GR" b="1" dirty="0" smtClean="0"/>
                        <a:t>11850</a:t>
                      </a:r>
                      <a:endParaRPr lang="el-GR" b="1" dirty="0"/>
                    </a:p>
                  </a:txBody>
                  <a:tcPr/>
                </a:tc>
                <a:tc>
                  <a:txBody>
                    <a:bodyPr/>
                    <a:lstStyle/>
                    <a:p>
                      <a:r>
                        <a:rPr lang="el-GR" b="1" dirty="0" smtClean="0"/>
                        <a:t>5973</a:t>
                      </a:r>
                      <a:endParaRPr lang="el-GR" b="1" dirty="0"/>
                    </a:p>
                  </a:txBody>
                  <a:tcPr/>
                </a:tc>
                <a:tc>
                  <a:txBody>
                    <a:bodyPr/>
                    <a:lstStyle/>
                    <a:p>
                      <a:r>
                        <a:rPr lang="el-GR" b="1" dirty="0" smtClean="0"/>
                        <a:t>3323</a:t>
                      </a:r>
                      <a:endParaRPr lang="el-GR" b="1" dirty="0"/>
                    </a:p>
                  </a:txBody>
                  <a:tcPr/>
                </a:tc>
                <a:tc>
                  <a:txBody>
                    <a:bodyPr/>
                    <a:lstStyle/>
                    <a:p>
                      <a:r>
                        <a:rPr lang="el-GR" b="1" dirty="0" smtClean="0"/>
                        <a:t>1402</a:t>
                      </a:r>
                      <a:endParaRPr lang="el-GR" b="1" dirty="0"/>
                    </a:p>
                  </a:txBody>
                  <a:tcPr/>
                </a:tc>
                <a:tc>
                  <a:txBody>
                    <a:bodyPr/>
                    <a:lstStyle/>
                    <a:p>
                      <a:r>
                        <a:rPr lang="el-GR" b="1" dirty="0" smtClean="0"/>
                        <a:t>391</a:t>
                      </a:r>
                      <a:endParaRPr lang="el-GR" b="1" dirty="0"/>
                    </a:p>
                  </a:txBody>
                  <a:tcPr/>
                </a:tc>
                <a:tc>
                  <a:txBody>
                    <a:bodyPr/>
                    <a:lstStyle/>
                    <a:p>
                      <a:r>
                        <a:rPr lang="el-GR" b="1" dirty="0" smtClean="0"/>
                        <a:t>64</a:t>
                      </a:r>
                      <a:endParaRPr lang="el-GR" b="1" dirty="0"/>
                    </a:p>
                  </a:txBody>
                  <a:tcPr/>
                </a:tc>
                <a:tc>
                  <a:txBody>
                    <a:bodyPr/>
                    <a:lstStyle/>
                    <a:p>
                      <a:r>
                        <a:rPr lang="el-GR" b="1" dirty="0" smtClean="0"/>
                        <a:t>5</a:t>
                      </a:r>
                      <a:endParaRPr lang="el-GR" b="1" dirty="0"/>
                    </a:p>
                  </a:txBody>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6842721" cy="947192"/>
          </a:xfrm>
        </p:spPr>
        <p:txBody>
          <a:bodyPr>
            <a:normAutofit fontScale="90000"/>
          </a:bodyPr>
          <a:lstStyle/>
          <a:p>
            <a:r>
              <a:rPr lang="el-GR" dirty="0">
                <a:solidFill>
                  <a:schemeClr val="accent2"/>
                </a:solidFill>
              </a:rPr>
              <a:t>Δίκτυο 4</a:t>
            </a:r>
            <a:r>
              <a:rPr lang="en-US" dirty="0">
                <a:solidFill>
                  <a:schemeClr val="accent2"/>
                </a:solidFill>
              </a:rPr>
              <a:t>:</a:t>
            </a:r>
            <a:r>
              <a:rPr lang="el-GR" dirty="0">
                <a:solidFill>
                  <a:schemeClr val="accent2"/>
                </a:solidFill>
              </a:rPr>
              <a:t> Δίκτυο περιγραφής των εμπορικών σχέσεων μεταξύ των</a:t>
            </a:r>
            <a:r>
              <a:rPr lang="en-US" dirty="0">
                <a:solidFill>
                  <a:schemeClr val="accent2"/>
                </a:solidFill>
              </a:rPr>
              <a:t> </a:t>
            </a:r>
            <a:r>
              <a:rPr lang="el-GR" dirty="0">
                <a:solidFill>
                  <a:schemeClr val="accent2"/>
                </a:solidFill>
              </a:rPr>
              <a:t>χωρών</a:t>
            </a:r>
          </a:p>
        </p:txBody>
      </p:sp>
      <p:sp>
        <p:nvSpPr>
          <p:cNvPr id="3" name="Content Placeholder 2"/>
          <p:cNvSpPr>
            <a:spLocks noGrp="1"/>
          </p:cNvSpPr>
          <p:nvPr>
            <p:ph idx="1"/>
          </p:nvPr>
        </p:nvSpPr>
        <p:spPr>
          <a:xfrm>
            <a:off x="107504" y="1700808"/>
            <a:ext cx="7886700" cy="3585259"/>
          </a:xfrm>
        </p:spPr>
        <p:txBody>
          <a:bodyPr>
            <a:normAutofit lnSpcReduction="10000"/>
          </a:bodyPr>
          <a:lstStyle/>
          <a:p>
            <a:r>
              <a:rPr lang="el-GR" dirty="0" smtClean="0"/>
              <a:t>Το δίκτυο αυτό αναφέρεται στο εμπόριο τροφής και ζωντανών ζώων μεταξύ των χωρών </a:t>
            </a:r>
          </a:p>
          <a:p>
            <a:r>
              <a:rPr lang="el-GR" dirty="0" smtClean="0"/>
              <a:t>Τα δεδομένα πάρθηκαν από το </a:t>
            </a:r>
            <a:r>
              <a:rPr lang="en-US" dirty="0" smtClean="0"/>
              <a:t>Appendix B</a:t>
            </a:r>
            <a:r>
              <a:rPr lang="el-GR" dirty="0" smtClean="0"/>
              <a:t> του βιβλίου </a:t>
            </a:r>
            <a:r>
              <a:rPr lang="en-US" dirty="0" smtClean="0"/>
              <a:t>Social Network Analysis</a:t>
            </a:r>
            <a:r>
              <a:rPr lang="el-GR" dirty="0" smtClean="0"/>
              <a:t>: </a:t>
            </a:r>
            <a:r>
              <a:rPr lang="en-US" dirty="0" smtClean="0"/>
              <a:t>Methods and Applications</a:t>
            </a:r>
            <a:r>
              <a:rPr lang="el-GR" dirty="0" smtClean="0"/>
              <a:t> (σελ 738-739) των </a:t>
            </a:r>
            <a:r>
              <a:rPr lang="en-US" dirty="0" smtClean="0"/>
              <a:t>Stanley Wasserman</a:t>
            </a:r>
            <a:r>
              <a:rPr lang="el-GR" dirty="0" smtClean="0"/>
              <a:t> και </a:t>
            </a:r>
            <a:r>
              <a:rPr lang="en-US" dirty="0" smtClean="0"/>
              <a:t>Kathrine Faust</a:t>
            </a:r>
            <a:endParaRPr lang="el-GR" dirty="0" smtClean="0"/>
          </a:p>
          <a:p>
            <a:pPr>
              <a:buNone/>
            </a:pPr>
            <a:endParaRPr lang="el-GR" dirty="0" smtClean="0"/>
          </a:p>
          <a:p>
            <a:r>
              <a:rPr lang="el-GR" dirty="0" smtClean="0"/>
              <a:t>Οι κορυφές αντιπροσωπεύουν τις χώρες μεταξύ των οποίων γίνεται το εμπόριο</a:t>
            </a:r>
          </a:p>
          <a:p>
            <a:pPr>
              <a:buNone/>
            </a:pPr>
            <a:endParaRPr lang="el-GR" dirty="0" smtClean="0"/>
          </a:p>
          <a:p>
            <a:r>
              <a:rPr lang="el-GR" dirty="0" smtClean="0"/>
              <a:t>Ενώ οι ακμές </a:t>
            </a:r>
            <a:r>
              <a:rPr lang="el-GR" dirty="0"/>
              <a:t>αντιπροσωπεύουν την </a:t>
            </a:r>
            <a:r>
              <a:rPr lang="el-GR" dirty="0" smtClean="0"/>
              <a:t>ύπαρξη εμπορικών σχέσεων μεταξύ των εκάστοτε χωρών</a:t>
            </a:r>
          </a:p>
          <a:p>
            <a:endParaRPr lang="el-GR" dirty="0" smtClean="0"/>
          </a:p>
          <a:p>
            <a:endParaRPr lang="el-GR" dirty="0"/>
          </a:p>
        </p:txBody>
      </p:sp>
      <p:pic>
        <p:nvPicPr>
          <p:cNvPr id="4" name="Picture 3" descr="agelada.jpg"/>
          <p:cNvPicPr>
            <a:picLocks noChangeAspect="1"/>
          </p:cNvPicPr>
          <p:nvPr/>
        </p:nvPicPr>
        <p:blipFill>
          <a:blip r:embed="rId3"/>
          <a:stretch>
            <a:fillRect/>
          </a:stretch>
        </p:blipFill>
        <p:spPr>
          <a:xfrm>
            <a:off x="6072166" y="4866462"/>
            <a:ext cx="3071834" cy="1991538"/>
          </a:xfrm>
          <a:prstGeom prst="rect">
            <a:avLst/>
          </a:prstGeom>
        </p:spPr>
      </p:pic>
    </p:spTree>
    <p:extLst>
      <p:ext uri="{BB962C8B-B14F-4D97-AF65-F5344CB8AC3E}">
        <p14:creationId xmlns:p14="http://schemas.microsoft.com/office/powerpoint/2010/main" xmlns="" val="7106423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7AE43986-98CC-4530-8D6F-A954F4F76D8E}"/>
              </a:ext>
            </a:extLst>
          </p:cNvPr>
          <p:cNvSpPr>
            <a:spLocks noGrp="1"/>
          </p:cNvSpPr>
          <p:nvPr>
            <p:ph type="title"/>
          </p:nvPr>
        </p:nvSpPr>
        <p:spPr>
          <a:xfrm>
            <a:off x="179512" y="188640"/>
            <a:ext cx="6986737" cy="1019200"/>
          </a:xfrm>
        </p:spPr>
        <p:txBody>
          <a:bodyPr>
            <a:normAutofit fontScale="90000"/>
          </a:bodyPr>
          <a:lstStyle/>
          <a:p>
            <a:r>
              <a:rPr lang="el-GR" dirty="0" smtClean="0">
                <a:solidFill>
                  <a:schemeClr val="accent2"/>
                </a:solidFill>
              </a:rPr>
              <a:t>Χαρακτηριστικά δικτύου-Εισαγωγικές συναρτήσεις</a:t>
            </a:r>
            <a:endParaRPr lang="el-GR" dirty="0">
              <a:solidFill>
                <a:schemeClr val="accent2"/>
              </a:solidFill>
            </a:endParaRPr>
          </a:p>
        </p:txBody>
      </p:sp>
      <p:sp>
        <p:nvSpPr>
          <p:cNvPr id="3" name="Θέση περιεχομένου 2">
            <a:extLst>
              <a:ext uri="{FF2B5EF4-FFF2-40B4-BE49-F238E27FC236}">
                <a16:creationId xmlns:a16="http://schemas.microsoft.com/office/drawing/2014/main" xmlns="" id="{ECEE8FAF-E230-4031-962D-D7AB140608B8}"/>
              </a:ext>
            </a:extLst>
          </p:cNvPr>
          <p:cNvSpPr>
            <a:spLocks noGrp="1"/>
          </p:cNvSpPr>
          <p:nvPr>
            <p:ph idx="1"/>
          </p:nvPr>
        </p:nvSpPr>
        <p:spPr>
          <a:xfrm>
            <a:off x="251520" y="1556792"/>
            <a:ext cx="7886700" cy="4464496"/>
          </a:xfrm>
        </p:spPr>
        <p:txBody>
          <a:bodyPr>
            <a:normAutofit/>
          </a:bodyPr>
          <a:lstStyle/>
          <a:p>
            <a:r>
              <a:rPr lang="el-GR" sz="2600" dirty="0"/>
              <a:t>Αποτελείται από </a:t>
            </a:r>
            <a:r>
              <a:rPr lang="el-GR" sz="2600" dirty="0" smtClean="0"/>
              <a:t>24 ονοματισμένες κορυφές, όσες </a:t>
            </a:r>
            <a:r>
              <a:rPr lang="el-GR" sz="2600" dirty="0"/>
              <a:t>και οι χώρες που </a:t>
            </a:r>
            <a:r>
              <a:rPr lang="el-GR" sz="2600" dirty="0" smtClean="0"/>
              <a:t>μελετώνται </a:t>
            </a:r>
            <a:r>
              <a:rPr lang="el-GR" sz="2600" dirty="0"/>
              <a:t>και από 307 </a:t>
            </a:r>
            <a:r>
              <a:rPr lang="el-GR" sz="2600" dirty="0" smtClean="0"/>
              <a:t>ακμές</a:t>
            </a:r>
            <a:endParaRPr lang="el-GR" sz="2600" dirty="0"/>
          </a:p>
          <a:p>
            <a:r>
              <a:rPr lang="el-GR" sz="2600" dirty="0"/>
              <a:t>Κ</a:t>
            </a:r>
            <a:r>
              <a:rPr lang="el-GR" sz="2600" dirty="0" smtClean="0"/>
              <a:t>ατευθυνόμενο </a:t>
            </a:r>
            <a:r>
              <a:rPr lang="el-GR" sz="2600" dirty="0"/>
              <a:t>δίκτυο </a:t>
            </a:r>
            <a:endParaRPr lang="el-GR" sz="2600" dirty="0" smtClean="0"/>
          </a:p>
          <a:p>
            <a:r>
              <a:rPr lang="el-GR" sz="2600" dirty="0" smtClean="0"/>
              <a:t>Απλό, άρα </a:t>
            </a:r>
            <a:r>
              <a:rPr lang="el-GR" sz="2600" dirty="0"/>
              <a:t>δεν έχει λούπες ή πολλαπλές ακμές </a:t>
            </a:r>
          </a:p>
          <a:p>
            <a:r>
              <a:rPr lang="el-GR" sz="2600" dirty="0"/>
              <a:t>Μ</a:t>
            </a:r>
            <a:r>
              <a:rPr lang="el-GR" sz="2600" dirty="0" smtClean="0"/>
              <a:t>η </a:t>
            </a:r>
            <a:r>
              <a:rPr lang="el-GR" sz="2600" dirty="0"/>
              <a:t>σταθμισμένο </a:t>
            </a:r>
          </a:p>
          <a:p>
            <a:r>
              <a:rPr lang="el-GR" sz="2600" dirty="0" smtClean="0"/>
              <a:t>Συνδετικό </a:t>
            </a:r>
            <a:r>
              <a:rPr lang="el-GR" sz="2600" dirty="0"/>
              <a:t>λαμβάνοντας </a:t>
            </a:r>
            <a:r>
              <a:rPr lang="el-GR" sz="2600" dirty="0" smtClean="0"/>
              <a:t>υπόψιν </a:t>
            </a:r>
            <a:r>
              <a:rPr lang="el-GR" sz="2600" dirty="0"/>
              <a:t>την </a:t>
            </a:r>
            <a:r>
              <a:rPr lang="el-GR" sz="2600" dirty="0" smtClean="0"/>
              <a:t>κατεύθυνση </a:t>
            </a:r>
            <a:r>
              <a:rPr lang="el-GR" sz="2600" dirty="0"/>
              <a:t>ή όχι </a:t>
            </a:r>
            <a:endParaRPr lang="el-GR" sz="2600" dirty="0" smtClean="0"/>
          </a:p>
          <a:p>
            <a:r>
              <a:rPr lang="el-GR" sz="2600" dirty="0" smtClean="0"/>
              <a:t>Επομένως, </a:t>
            </a:r>
            <a:r>
              <a:rPr lang="el-GR" sz="2600" dirty="0"/>
              <a:t>ασχολούμαστε με </a:t>
            </a:r>
            <a:r>
              <a:rPr lang="el-GR" sz="2600" dirty="0" smtClean="0"/>
              <a:t>τη </a:t>
            </a:r>
            <a:r>
              <a:rPr lang="el-GR" sz="2600" dirty="0"/>
              <a:t>μελέτη  </a:t>
            </a:r>
            <a:r>
              <a:rPr lang="el-GR" sz="2600" dirty="0" smtClean="0"/>
              <a:t>ολόκληρου </a:t>
            </a:r>
            <a:r>
              <a:rPr lang="el-GR" sz="2600" dirty="0"/>
              <a:t>του δικτύου</a:t>
            </a:r>
          </a:p>
          <a:p>
            <a:pPr marL="0" indent="0">
              <a:buNone/>
            </a:pPr>
            <a:endParaRPr lang="el-GR" sz="2400" dirty="0"/>
          </a:p>
          <a:p>
            <a:endParaRPr lang="el-GR" dirty="0"/>
          </a:p>
        </p:txBody>
      </p:sp>
    </p:spTree>
    <p:extLst>
      <p:ext uri="{BB962C8B-B14F-4D97-AF65-F5344CB8AC3E}">
        <p14:creationId xmlns:p14="http://schemas.microsoft.com/office/powerpoint/2010/main" xmlns="" val="22557028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Θέση περιεχομένου 3">
            <a:extLst>
              <a:ext uri="{FF2B5EF4-FFF2-40B4-BE49-F238E27FC236}">
                <a16:creationId xmlns:a16="http://schemas.microsoft.com/office/drawing/2014/main" xmlns="" id="{83963C18-F431-4CA0-96AC-EA2FCD41456E}"/>
              </a:ext>
            </a:extLst>
          </p:cNvPr>
          <p:cNvPicPr>
            <a:picLocks noGrp="1"/>
          </p:cNvPicPr>
          <p:nvPr>
            <p:ph idx="1"/>
          </p:nvPr>
        </p:nvPicPr>
        <p:blipFill rotWithShape="1">
          <a:blip r:embed="rId3" cstate="print"/>
          <a:srcRect l="19485" t="5973" r="15095" b="7956"/>
          <a:stretch/>
        </p:blipFill>
        <p:spPr>
          <a:xfrm>
            <a:off x="0" y="1484784"/>
            <a:ext cx="5616624" cy="5472608"/>
          </a:xfrm>
          <a:prstGeom prst="rect">
            <a:avLst/>
          </a:prstGeom>
        </p:spPr>
      </p:pic>
      <p:sp>
        <p:nvSpPr>
          <p:cNvPr id="3" name="TextBox 2"/>
          <p:cNvSpPr txBox="1"/>
          <p:nvPr/>
        </p:nvSpPr>
        <p:spPr>
          <a:xfrm>
            <a:off x="313070" y="332656"/>
            <a:ext cx="7187879" cy="1107996"/>
          </a:xfrm>
          <a:prstGeom prst="rect">
            <a:avLst/>
          </a:prstGeom>
          <a:noFill/>
        </p:spPr>
        <p:txBody>
          <a:bodyPr wrap="square" rtlCol="0">
            <a:spAutoFit/>
          </a:bodyPr>
          <a:lstStyle/>
          <a:p>
            <a:pPr algn="ctr"/>
            <a:r>
              <a:rPr lang="el-GR" sz="3300" dirty="0">
                <a:solidFill>
                  <a:schemeClr val="accent2"/>
                </a:solidFill>
                <a:latin typeface="Trebuchet MS" panose="020B0603020202020204" pitchFamily="34" charset="0"/>
              </a:rPr>
              <a:t>Μια πρώτη αναπαράσταση του δικτύου</a:t>
            </a:r>
          </a:p>
        </p:txBody>
      </p:sp>
    </p:spTree>
    <p:extLst>
      <p:ext uri="{BB962C8B-B14F-4D97-AF65-F5344CB8AC3E}">
        <p14:creationId xmlns:p14="http://schemas.microsoft.com/office/powerpoint/2010/main" xmlns="" val="23497625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316001E7-1C07-4BA7-99CE-4DFD3176AE38}"/>
              </a:ext>
            </a:extLst>
          </p:cNvPr>
          <p:cNvSpPr>
            <a:spLocks noGrp="1"/>
          </p:cNvSpPr>
          <p:nvPr>
            <p:ph type="title"/>
          </p:nvPr>
        </p:nvSpPr>
        <p:spPr>
          <a:xfrm>
            <a:off x="251520" y="337086"/>
            <a:ext cx="6347713" cy="731168"/>
          </a:xfrm>
        </p:spPr>
        <p:txBody>
          <a:bodyPr/>
          <a:lstStyle/>
          <a:p>
            <a:r>
              <a:rPr lang="el-GR" dirty="0">
                <a:solidFill>
                  <a:schemeClr val="accent2"/>
                </a:solidFill>
              </a:rPr>
              <a:t>Χαρακτηριστικά του δικτύου</a:t>
            </a:r>
          </a:p>
        </p:txBody>
      </p:sp>
      <p:sp>
        <p:nvSpPr>
          <p:cNvPr id="3" name="Θέση περιεχομένου 2">
            <a:extLst>
              <a:ext uri="{FF2B5EF4-FFF2-40B4-BE49-F238E27FC236}">
                <a16:creationId xmlns:a16="http://schemas.microsoft.com/office/drawing/2014/main" xmlns="" id="{E511D885-D401-47A8-9E5A-3CA50C38E3C7}"/>
              </a:ext>
            </a:extLst>
          </p:cNvPr>
          <p:cNvSpPr>
            <a:spLocks noGrp="1"/>
          </p:cNvSpPr>
          <p:nvPr>
            <p:ph idx="1"/>
          </p:nvPr>
        </p:nvSpPr>
        <p:spPr>
          <a:xfrm>
            <a:off x="585245" y="1196752"/>
            <a:ext cx="7886700" cy="5256584"/>
          </a:xfrm>
        </p:spPr>
        <p:txBody>
          <a:bodyPr>
            <a:normAutofit/>
          </a:bodyPr>
          <a:lstStyle/>
          <a:p>
            <a:r>
              <a:rPr lang="el-GR" dirty="0" smtClean="0"/>
              <a:t>Πυκνότητα δικτύου: Ο λόγος του πλήθους των ακμών του δικτύου προς το πλήθος όλων των πιθανών ακμών</a:t>
            </a:r>
            <a:endParaRPr lang="en-US" dirty="0" smtClean="0"/>
          </a:p>
          <a:p>
            <a:pPr>
              <a:buNone/>
            </a:pPr>
            <a:endParaRPr lang="el-GR" dirty="0" smtClean="0"/>
          </a:p>
          <a:p>
            <a:pPr>
              <a:buNone/>
            </a:pPr>
            <a:r>
              <a:rPr lang="en-US" dirty="0" smtClean="0"/>
              <a:t>     </a:t>
            </a:r>
            <a:r>
              <a:rPr lang="el-GR" dirty="0" smtClean="0"/>
              <a:t>						𝑑 </a:t>
            </a:r>
            <a:r>
              <a:rPr lang="en-US" dirty="0" smtClean="0"/>
              <a:t>(</a:t>
            </a:r>
            <a:r>
              <a:rPr lang="el-GR" dirty="0" smtClean="0"/>
              <a:t>𝑉, 𝐸</a:t>
            </a:r>
            <a:r>
              <a:rPr lang="en-US" dirty="0" smtClean="0"/>
              <a:t>)</a:t>
            </a:r>
            <a:r>
              <a:rPr lang="el-GR" dirty="0" smtClean="0"/>
              <a:t> = </a:t>
            </a:r>
          </a:p>
          <a:p>
            <a:pPr>
              <a:buNone/>
            </a:pPr>
            <a:endParaRPr lang="el-GR" dirty="0" smtClean="0"/>
          </a:p>
          <a:p>
            <a:r>
              <a:rPr lang="el-GR" dirty="0" smtClean="0"/>
              <a:t>Η </a:t>
            </a:r>
            <a:r>
              <a:rPr lang="el-GR" dirty="0"/>
              <a:t>πυκνότητα του γραφήματος υπολογίστηκε σε ~0.55, που σημαίνει ότι το δίκτυο είναι </a:t>
            </a:r>
            <a:r>
              <a:rPr lang="el-GR" dirty="0" smtClean="0"/>
              <a:t>πυκνό </a:t>
            </a:r>
            <a:r>
              <a:rPr lang="el-GR" dirty="0"/>
              <a:t>(&gt;&gt;0.25</a:t>
            </a:r>
            <a:r>
              <a:rPr lang="el-GR" dirty="0" smtClean="0"/>
              <a:t>) </a:t>
            </a:r>
            <a:endParaRPr lang="el-GR" dirty="0"/>
          </a:p>
          <a:p>
            <a:r>
              <a:rPr lang="el-GR" dirty="0" smtClean="0"/>
              <a:t>Ο </a:t>
            </a:r>
            <a:r>
              <a:rPr lang="el-GR" dirty="0"/>
              <a:t>συνδετικός αριθμός κορυφών (</a:t>
            </a:r>
            <a:r>
              <a:rPr lang="en-US" dirty="0"/>
              <a:t>vertex connectivity number</a:t>
            </a:r>
            <a:r>
              <a:rPr lang="el-GR" dirty="0"/>
              <a:t>) είναι ίσος με </a:t>
            </a:r>
            <a:r>
              <a:rPr lang="el-GR" dirty="0" smtClean="0"/>
              <a:t>1, που σημαίνει ότι ο </a:t>
            </a:r>
            <a:r>
              <a:rPr lang="el-GR" dirty="0"/>
              <a:t>ελάχιστος αριθμός κόμβων που αν διαγραφεί κάνει το δίκτυο </a:t>
            </a:r>
            <a:r>
              <a:rPr lang="el-GR" dirty="0" smtClean="0"/>
              <a:t>μη-συνδετικό, </a:t>
            </a:r>
            <a:r>
              <a:rPr lang="el-GR" dirty="0"/>
              <a:t>είναι ένας </a:t>
            </a:r>
            <a:r>
              <a:rPr lang="el-GR" dirty="0" smtClean="0"/>
              <a:t>κόμβος </a:t>
            </a:r>
            <a:endParaRPr lang="el-GR" dirty="0"/>
          </a:p>
          <a:p>
            <a:r>
              <a:rPr lang="el-GR" dirty="0" smtClean="0"/>
              <a:t>Ομοίως</a:t>
            </a:r>
            <a:r>
              <a:rPr lang="el-GR" dirty="0"/>
              <a:t>, ο συνδετικός αριθμός ακμών (</a:t>
            </a:r>
            <a:r>
              <a:rPr lang="en-US" dirty="0"/>
              <a:t>edge connectivity number</a:t>
            </a:r>
            <a:r>
              <a:rPr lang="el-GR" dirty="0"/>
              <a:t>) είναι πάλι ίσος με </a:t>
            </a:r>
            <a:r>
              <a:rPr lang="el-GR" dirty="0" smtClean="0"/>
              <a:t>1, δηλαδή </a:t>
            </a:r>
            <a:r>
              <a:rPr lang="el-GR" dirty="0"/>
              <a:t>αν αφαιρεθεί 1 </a:t>
            </a:r>
            <a:r>
              <a:rPr lang="el-GR" dirty="0" smtClean="0"/>
              <a:t>ακμή</a:t>
            </a:r>
            <a:r>
              <a:rPr lang="el-GR" dirty="0"/>
              <a:t>, το δίκτυο γίνεται </a:t>
            </a:r>
            <a:r>
              <a:rPr lang="el-GR" dirty="0" smtClean="0"/>
              <a:t>μη-συνδετικό </a:t>
            </a:r>
            <a:endParaRPr lang="el-GR" dirty="0"/>
          </a:p>
        </p:txBody>
      </p:sp>
      <p:sp>
        <p:nvSpPr>
          <p:cNvPr id="27650" name="Rectangle 2"/>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l-GR" sz="1350">
              <a:solidFill>
                <a:prstClr val="black"/>
              </a:solidFill>
            </a:endParaRPr>
          </a:p>
        </p:txBody>
      </p:sp>
      <p:pic>
        <p:nvPicPr>
          <p:cNvPr id="2764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067944" y="2276872"/>
            <a:ext cx="686568" cy="468774"/>
          </a:xfrm>
          <a:prstGeom prst="rect">
            <a:avLst/>
          </a:prstGeom>
          <a:noFill/>
        </p:spPr>
      </p:pic>
    </p:spTree>
    <p:extLst>
      <p:ext uri="{BB962C8B-B14F-4D97-AF65-F5344CB8AC3E}">
        <p14:creationId xmlns:p14="http://schemas.microsoft.com/office/powerpoint/2010/main" xmlns="" val="3015339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fontScale="90000"/>
          </a:bodyPr>
          <a:lstStyle/>
          <a:p>
            <a:r>
              <a:rPr lang="el-GR" dirty="0" smtClean="0">
                <a:solidFill>
                  <a:schemeClr val="accent2">
                    <a:lumMod val="75000"/>
                  </a:schemeClr>
                </a:solidFill>
              </a:rPr>
              <a:t>Δίκτυο 1_Φουδούλη Αναστασία</a:t>
            </a:r>
            <a:br>
              <a:rPr lang="el-GR" dirty="0" smtClean="0">
                <a:solidFill>
                  <a:schemeClr val="accent2">
                    <a:lumMod val="75000"/>
                  </a:schemeClr>
                </a:solidFill>
              </a:rPr>
            </a:br>
            <a:endParaRPr lang="el-GR" dirty="0">
              <a:solidFill>
                <a:schemeClr val="accent2">
                  <a:lumMod val="75000"/>
                </a:schemeClr>
              </a:solidFill>
            </a:endParaRPr>
          </a:p>
        </p:txBody>
      </p:sp>
      <p:sp>
        <p:nvSpPr>
          <p:cNvPr id="3" name="Content Placeholder 2"/>
          <p:cNvSpPr>
            <a:spLocks noGrp="1"/>
          </p:cNvSpPr>
          <p:nvPr>
            <p:ph idx="1"/>
          </p:nvPr>
        </p:nvSpPr>
        <p:spPr>
          <a:xfrm>
            <a:off x="357158" y="1357298"/>
            <a:ext cx="8229600" cy="4525963"/>
          </a:xfrm>
        </p:spPr>
        <p:txBody>
          <a:bodyPr>
            <a:normAutofit/>
          </a:bodyPr>
          <a:lstStyle/>
          <a:p>
            <a:endParaRPr lang="el-GR" dirty="0" smtClean="0"/>
          </a:p>
          <a:p>
            <a:pPr>
              <a:buNone/>
            </a:pPr>
            <a:r>
              <a:rPr lang="en-US" dirty="0" smtClean="0"/>
              <a:t>Links:</a:t>
            </a:r>
          </a:p>
          <a:p>
            <a:pPr marL="285750" indent="-285750"/>
            <a:r>
              <a:rPr lang="en-US" dirty="0" smtClean="0">
                <a:hlinkClick r:id="rId2"/>
              </a:rPr>
              <a:t>http://allthingsgraphed.com/2014/12/05/stellar-navigation-using-network-analysis/#3d-visualizations</a:t>
            </a:r>
            <a:r>
              <a:rPr lang="en-US" dirty="0" smtClean="0"/>
              <a:t>  </a:t>
            </a:r>
            <a:r>
              <a:rPr lang="el-GR" dirty="0" smtClean="0"/>
              <a:t>(το </a:t>
            </a:r>
            <a:r>
              <a:rPr lang="en-US" dirty="0" smtClean="0"/>
              <a:t>blog </a:t>
            </a:r>
            <a:r>
              <a:rPr lang="el-GR" dirty="0" smtClean="0"/>
              <a:t>όπου βρίσκεται η εργασία)</a:t>
            </a:r>
          </a:p>
          <a:p>
            <a:pPr marL="285750" indent="-285750"/>
            <a:r>
              <a:rPr lang="en-US" dirty="0" smtClean="0">
                <a:hlinkClick r:id="rId3"/>
              </a:rPr>
              <a:t>https://en.wikipedia.org/wiki/Stellar_classification#Harvard_spectral_classification</a:t>
            </a:r>
            <a:r>
              <a:rPr lang="el-GR" dirty="0" smtClean="0"/>
              <a:t> (για τον χρωματισμό των κορυφών)</a:t>
            </a:r>
          </a:p>
          <a:p>
            <a:pPr marL="285750" indent="-285750"/>
            <a:r>
              <a:rPr lang="el-GR" dirty="0" smtClean="0"/>
              <a:t> </a:t>
            </a:r>
            <a:r>
              <a:rPr lang="en-US" dirty="0" smtClean="0">
                <a:hlinkClick r:id="rId4"/>
              </a:rPr>
              <a:t>https://gephi.org/</a:t>
            </a:r>
            <a:r>
              <a:rPr lang="el-GR" dirty="0" smtClean="0"/>
              <a:t> (το εργαλείο που χρησιμοποιήθηκε για την οπτικοποίηση των δεδομένων)</a:t>
            </a:r>
          </a:p>
          <a:p>
            <a:pPr marL="285750" indent="-285750"/>
            <a:r>
              <a:rPr lang="el-GR" dirty="0" smtClean="0"/>
              <a:t> </a:t>
            </a:r>
            <a:r>
              <a:rPr lang="en-US" dirty="0" smtClean="0">
                <a:hlinkClick r:id="rId5"/>
              </a:rPr>
              <a:t>http://allthingsgraphed.com/public/files/stellar/stars.txt</a:t>
            </a:r>
            <a:r>
              <a:rPr lang="el-GR" dirty="0" smtClean="0"/>
              <a:t> (τα δεδομένα)</a:t>
            </a:r>
          </a:p>
          <a:p>
            <a:pPr marL="285750" indent="-285750"/>
            <a:endParaRPr lang="el-GR" dirty="0" smtClean="0"/>
          </a:p>
          <a:p>
            <a:endParaRPr lang="el-GR"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3820ABF4-826B-4DC9-BA7B-C99D3730451D}"/>
              </a:ext>
            </a:extLst>
          </p:cNvPr>
          <p:cNvSpPr>
            <a:spLocks noGrp="1"/>
          </p:cNvSpPr>
          <p:nvPr>
            <p:ph type="title"/>
          </p:nvPr>
        </p:nvSpPr>
        <p:spPr>
          <a:xfrm>
            <a:off x="251520" y="260648"/>
            <a:ext cx="6914729" cy="1320800"/>
          </a:xfrm>
        </p:spPr>
        <p:txBody>
          <a:bodyPr>
            <a:normAutofit fontScale="90000"/>
          </a:bodyPr>
          <a:lstStyle/>
          <a:p>
            <a:r>
              <a:rPr lang="el-GR" dirty="0">
                <a:solidFill>
                  <a:schemeClr val="accent2"/>
                </a:solidFill>
              </a:rPr>
              <a:t>Ακολουθίες των έσω και των έξω βαθμών</a:t>
            </a:r>
            <a:r>
              <a:rPr lang="el-GR" dirty="0"/>
              <a:t/>
            </a:r>
            <a:br>
              <a:rPr lang="el-GR" dirty="0"/>
            </a:br>
            <a:endParaRPr lang="el-GR" dirty="0"/>
          </a:p>
        </p:txBody>
      </p:sp>
      <p:graphicFrame>
        <p:nvGraphicFramePr>
          <p:cNvPr id="4" name="Θέση περιεχομένου 3">
            <a:extLst>
              <a:ext uri="{FF2B5EF4-FFF2-40B4-BE49-F238E27FC236}">
                <a16:creationId xmlns:a16="http://schemas.microsoft.com/office/drawing/2014/main" xmlns="" id="{6A651007-33FF-4870-9509-3E594CC7A754}"/>
              </a:ext>
            </a:extLst>
          </p:cNvPr>
          <p:cNvGraphicFramePr>
            <a:graphicFrameLocks noGrp="1"/>
          </p:cNvGraphicFramePr>
          <p:nvPr>
            <p:ph idx="1"/>
            <p:extLst>
              <p:ext uri="{D42A27DB-BD31-4B8C-83A1-F6EECF244321}">
                <p14:modId xmlns:p14="http://schemas.microsoft.com/office/powerpoint/2010/main" xmlns="" val="2455775667"/>
              </p:ext>
            </p:extLst>
          </p:nvPr>
        </p:nvGraphicFramePr>
        <p:xfrm>
          <a:off x="399326" y="1951058"/>
          <a:ext cx="8281688" cy="3585258"/>
        </p:xfrm>
        <a:graphic>
          <a:graphicData uri="http://schemas.openxmlformats.org/drawingml/2006/table">
            <a:tbl>
              <a:tblPr firstRow="1" firstCol="1" bandRow="1">
                <a:tableStyleId>{5C22544A-7EE6-4342-B048-85BDC9FD1C3A}</a:tableStyleId>
              </a:tblPr>
              <a:tblGrid>
                <a:gridCol w="1656138">
                  <a:extLst>
                    <a:ext uri="{9D8B030D-6E8A-4147-A177-3AD203B41FA5}">
                      <a16:colId xmlns:a16="http://schemas.microsoft.com/office/drawing/2014/main" xmlns="" val="3508015138"/>
                    </a:ext>
                  </a:extLst>
                </a:gridCol>
                <a:gridCol w="1656138">
                  <a:extLst>
                    <a:ext uri="{9D8B030D-6E8A-4147-A177-3AD203B41FA5}">
                      <a16:colId xmlns:a16="http://schemas.microsoft.com/office/drawing/2014/main" xmlns="" val="607569463"/>
                    </a:ext>
                  </a:extLst>
                </a:gridCol>
                <a:gridCol w="1656138">
                  <a:extLst>
                    <a:ext uri="{9D8B030D-6E8A-4147-A177-3AD203B41FA5}">
                      <a16:colId xmlns:a16="http://schemas.microsoft.com/office/drawing/2014/main" xmlns="" val="2373043818"/>
                    </a:ext>
                  </a:extLst>
                </a:gridCol>
                <a:gridCol w="1656138">
                  <a:extLst>
                    <a:ext uri="{9D8B030D-6E8A-4147-A177-3AD203B41FA5}">
                      <a16:colId xmlns:a16="http://schemas.microsoft.com/office/drawing/2014/main" xmlns="" val="2841177041"/>
                    </a:ext>
                  </a:extLst>
                </a:gridCol>
                <a:gridCol w="1657136">
                  <a:extLst>
                    <a:ext uri="{9D8B030D-6E8A-4147-A177-3AD203B41FA5}">
                      <a16:colId xmlns:a16="http://schemas.microsoft.com/office/drawing/2014/main" xmlns="" val="2593871870"/>
                    </a:ext>
                  </a:extLst>
                </a:gridCol>
              </a:tblGrid>
              <a:tr h="597543">
                <a:tc gridSpan="5">
                  <a:txBody>
                    <a:bodyPr/>
                    <a:lstStyle/>
                    <a:p>
                      <a:pPr algn="ct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l-GR" sz="1800" dirty="0">
                          <a:effectLst/>
                        </a:rPr>
                        <a:t>Βαθμοί κόμβων </a:t>
                      </a:r>
                      <a:r>
                        <a:rPr lang="en-US" sz="1800" dirty="0">
                          <a:effectLst/>
                        </a:rPr>
                        <a:t>“in”</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hMerge="1">
                  <a:txBody>
                    <a:bodyPr/>
                    <a:lstStyle/>
                    <a:p>
                      <a:endParaRPr lang="el-GR"/>
                    </a:p>
                  </a:txBody>
                  <a:tcPr/>
                </a:tc>
                <a:tc hMerge="1">
                  <a:txBody>
                    <a:bodyPr/>
                    <a:lstStyle/>
                    <a:p>
                      <a:endParaRPr lang="el-GR"/>
                    </a:p>
                  </a:txBody>
                  <a:tcPr/>
                </a:tc>
                <a:tc hMerge="1">
                  <a:txBody>
                    <a:bodyPr/>
                    <a:lstStyle/>
                    <a:p>
                      <a:endParaRPr lang="el-GR"/>
                    </a:p>
                  </a:txBody>
                  <a:tcPr/>
                </a:tc>
                <a:tc hMerge="1">
                  <a:txBody>
                    <a:bodyPr/>
                    <a:lstStyle/>
                    <a:p>
                      <a:endParaRPr lang="el-GR"/>
                    </a:p>
                  </a:txBody>
                  <a:tcPr/>
                </a:tc>
                <a:extLst>
                  <a:ext uri="{0D108BD9-81ED-4DB2-BD59-A6C34878D82A}">
                    <a16:rowId xmlns:a16="http://schemas.microsoft.com/office/drawing/2014/main" xmlns="" val="841948830"/>
                  </a:ext>
                </a:extLst>
              </a:tr>
              <a:tr h="597543">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dirty="0" smtClean="0">
                          <a:solidFill>
                            <a:schemeClr val="tx1"/>
                          </a:solidFill>
                          <a:effectLst/>
                        </a:rPr>
                        <a:t>JAP</a:t>
                      </a:r>
                      <a:endParaRPr lang="el-GR"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1">
                        <a:alpha val="20000"/>
                      </a:schemeClr>
                    </a:solidFill>
                  </a:tcPr>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FIN</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SPA</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SWI</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effectLst/>
                        </a:rPr>
                        <a:t>US</a:t>
                      </a:r>
                      <a:endParaRPr lang="el-GR"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xmlns="" val="3438518159"/>
                  </a:ext>
                </a:extLst>
              </a:tr>
              <a:tr h="597543">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dirty="0" smtClean="0">
                          <a:solidFill>
                            <a:schemeClr val="tx1"/>
                          </a:solidFill>
                          <a:effectLst/>
                        </a:rPr>
                        <a:t>19</a:t>
                      </a:r>
                      <a:endParaRPr lang="el-GR"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1">
                        <a:alpha val="10000"/>
                      </a:schemeClr>
                    </a:solidFill>
                  </a:tcPr>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20</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20</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20</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effectLst/>
                        </a:rPr>
                        <a:t>21</a:t>
                      </a:r>
                      <a:endParaRPr lang="el-GR"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xmlns="" val="2412930558"/>
                  </a:ext>
                </a:extLst>
              </a:tr>
              <a:tr h="597543">
                <a:tc gridSpan="5">
                  <a:txBody>
                    <a:bodyPr/>
                    <a:lstStyle/>
                    <a:p>
                      <a:pPr algn="ct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dirty="0">
                          <a:effectLst/>
                        </a:rPr>
                        <a:t>Βαθμο</a:t>
                      </a:r>
                      <a:r>
                        <a:rPr lang="el-GR" sz="1800" b="1" dirty="0">
                          <a:effectLst/>
                        </a:rPr>
                        <a:t>ί κόμβων </a:t>
                      </a:r>
                      <a:r>
                        <a:rPr lang="en-US" sz="1800" b="1" dirty="0">
                          <a:effectLst/>
                        </a:rPr>
                        <a:t>“out”</a:t>
                      </a:r>
                      <a:endParaRPr lang="el-G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hMerge="1">
                  <a:txBody>
                    <a:bodyPr/>
                    <a:lstStyle/>
                    <a:p>
                      <a:endParaRPr lang="el-GR"/>
                    </a:p>
                  </a:txBody>
                  <a:tcPr/>
                </a:tc>
                <a:tc hMerge="1">
                  <a:txBody>
                    <a:bodyPr/>
                    <a:lstStyle/>
                    <a:p>
                      <a:endParaRPr lang="el-GR"/>
                    </a:p>
                  </a:txBody>
                  <a:tcPr/>
                </a:tc>
                <a:tc hMerge="1">
                  <a:txBody>
                    <a:bodyPr/>
                    <a:lstStyle/>
                    <a:p>
                      <a:endParaRPr lang="el-GR"/>
                    </a:p>
                  </a:txBody>
                  <a:tcPr/>
                </a:tc>
                <a:tc hMerge="1">
                  <a:txBody>
                    <a:bodyPr/>
                    <a:lstStyle/>
                    <a:p>
                      <a:endParaRPr lang="el-GR"/>
                    </a:p>
                  </a:txBody>
                  <a:tcPr/>
                </a:tc>
                <a:extLst>
                  <a:ext uri="{0D108BD9-81ED-4DB2-BD59-A6C34878D82A}">
                    <a16:rowId xmlns:a16="http://schemas.microsoft.com/office/drawing/2014/main" xmlns="" val="856133490"/>
                  </a:ext>
                </a:extLst>
              </a:tr>
              <a:tr h="597543">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dirty="0">
                          <a:solidFill>
                            <a:schemeClr val="tx1"/>
                          </a:solidFill>
                          <a:effectLst/>
                        </a:rPr>
                        <a:t>BRA</a:t>
                      </a:r>
                      <a:endParaRPr lang="el-GR"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1">
                        <a:alpha val="11000"/>
                      </a:schemeClr>
                    </a:solidFill>
                  </a:tcPr>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SPA</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UK</a:t>
                      </a:r>
                      <a:endParaRPr lang="el-GR"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SWI</a:t>
                      </a:r>
                      <a:endParaRPr lang="el-GR"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effectLst/>
                        </a:rPr>
                        <a:t>US</a:t>
                      </a:r>
                      <a:endParaRPr lang="el-GR"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xmlns="" val="1970476865"/>
                  </a:ext>
                </a:extLst>
              </a:tr>
              <a:tr h="597543">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dirty="0">
                          <a:solidFill>
                            <a:schemeClr val="tx1"/>
                          </a:solidFill>
                          <a:effectLst/>
                        </a:rPr>
                        <a:t>19</a:t>
                      </a:r>
                      <a:endParaRPr lang="el-GR"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1">
                        <a:alpha val="16000"/>
                      </a:schemeClr>
                    </a:solidFill>
                  </a:tcPr>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20</a:t>
                      </a:r>
                      <a:endParaRPr lang="el-GR"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21</a:t>
                      </a:r>
                      <a:endParaRPr lang="el-GR"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21</a:t>
                      </a:r>
                      <a:endParaRPr lang="el-GR"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effectLst/>
                        </a:rPr>
                        <a:t>23</a:t>
                      </a:r>
                      <a:endParaRPr lang="el-GR"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xmlns="" val="3093761258"/>
                  </a:ext>
                </a:extLst>
              </a:tr>
            </a:tbl>
          </a:graphicData>
        </a:graphic>
      </p:graphicFrame>
    </p:spTree>
    <p:extLst>
      <p:ext uri="{BB962C8B-B14F-4D97-AF65-F5344CB8AC3E}">
        <p14:creationId xmlns:p14="http://schemas.microsoft.com/office/powerpoint/2010/main" xmlns="" val="41358234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632"/>
            <a:ext cx="6347713" cy="1320800"/>
          </a:xfrm>
        </p:spPr>
        <p:txBody>
          <a:bodyPr/>
          <a:lstStyle/>
          <a:p>
            <a:r>
              <a:rPr lang="el-GR" dirty="0" smtClean="0">
                <a:solidFill>
                  <a:schemeClr val="accent2"/>
                </a:solidFill>
              </a:rPr>
              <a:t>Αμοιβαίες Σχέσεις-Κλίκες</a:t>
            </a:r>
            <a:endParaRPr lang="el-GR" dirty="0">
              <a:solidFill>
                <a:schemeClr val="accent2"/>
              </a:solidFill>
            </a:endParaRPr>
          </a:p>
        </p:txBody>
      </p:sp>
      <p:sp>
        <p:nvSpPr>
          <p:cNvPr id="3" name="Content Placeholder 2"/>
          <p:cNvSpPr>
            <a:spLocks noGrp="1"/>
          </p:cNvSpPr>
          <p:nvPr>
            <p:ph idx="1"/>
          </p:nvPr>
        </p:nvSpPr>
        <p:spPr>
          <a:xfrm>
            <a:off x="179512" y="807005"/>
            <a:ext cx="6347714" cy="3880773"/>
          </a:xfrm>
        </p:spPr>
        <p:txBody>
          <a:bodyPr/>
          <a:lstStyle/>
          <a:p>
            <a:r>
              <a:rPr lang="el-GR" dirty="0" smtClean="0"/>
              <a:t>Εύρεση αμοιβαίων σχέσεων μεταξύ των κόμβων (αμοιβαίες εμπορικές σχέσεις μεταξύ των χωρών) </a:t>
            </a:r>
          </a:p>
          <a:p>
            <a:r>
              <a:rPr lang="el-GR" dirty="0" smtClean="0"/>
              <a:t>Δημιουργία μη κατευθυνόμενου δικτύου μετά την αφαίρεση των ακμών που δεν είναι αμοιβαίες</a:t>
            </a:r>
          </a:p>
          <a:p>
            <a:r>
              <a:rPr lang="el-GR" dirty="0" smtClean="0"/>
              <a:t>Εύρεση κλίκας μεταξύ των κόμβων που έχουν αμοιβαίες σχέσεις</a:t>
            </a:r>
          </a:p>
          <a:p>
            <a:endParaRPr lang="el-GR" dirty="0" smtClean="0"/>
          </a:p>
        </p:txBody>
      </p:sp>
      <p:pic>
        <p:nvPicPr>
          <p:cNvPr id="4" name="Θέση περιεχομένου 3">
            <a:extLst>
              <a:ext uri="{FF2B5EF4-FFF2-40B4-BE49-F238E27FC236}">
                <a16:creationId xmlns:a16="http://schemas.microsoft.com/office/drawing/2014/main" xmlns="" id="{CB6F3F9C-9E1A-4192-87BC-2ACC55770FA8}"/>
              </a:ext>
            </a:extLst>
          </p:cNvPr>
          <p:cNvPicPr>
            <a:picLocks noChangeAspect="1"/>
          </p:cNvPicPr>
          <p:nvPr/>
        </p:nvPicPr>
        <p:blipFill rotWithShape="1">
          <a:blip r:embed="rId2" cstate="print"/>
          <a:srcRect l="24211" t="8183" r="23743" b="21136"/>
          <a:stretch/>
        </p:blipFill>
        <p:spPr>
          <a:xfrm>
            <a:off x="467544" y="2924944"/>
            <a:ext cx="5472608" cy="3877392"/>
          </a:xfrm>
          <a:prstGeom prst="rect">
            <a:avLst/>
          </a:prstGeom>
        </p:spPr>
      </p:pic>
      <p:pic>
        <p:nvPicPr>
          <p:cNvPr id="5" name="Θέση περιεχομένου 3">
            <a:extLst>
              <a:ext uri="{FF2B5EF4-FFF2-40B4-BE49-F238E27FC236}">
                <a16:creationId xmlns:a16="http://schemas.microsoft.com/office/drawing/2014/main" xmlns="" id="{8BFADC51-DDA0-4912-AB3F-03F07261B9EC}"/>
              </a:ext>
            </a:extLst>
          </p:cNvPr>
          <p:cNvPicPr>
            <a:picLocks/>
          </p:cNvPicPr>
          <p:nvPr/>
        </p:nvPicPr>
        <p:blipFill rotWithShape="1">
          <a:blip r:embed="rId3" cstate="print">
            <a:extLst>
              <a:ext uri="{28A0092B-C50C-407E-A947-70E740481C1C}">
                <a14:useLocalDpi xmlns:a14="http://schemas.microsoft.com/office/drawing/2010/main" xmlns="" val="0"/>
              </a:ext>
            </a:extLst>
          </a:blip>
          <a:srcRect l="8020" t="10292" r="17349" b="4970"/>
          <a:stretch/>
        </p:blipFill>
        <p:spPr>
          <a:xfrm>
            <a:off x="285395" y="2192016"/>
            <a:ext cx="6241831" cy="4674531"/>
          </a:xfrm>
          <a:prstGeom prst="rect">
            <a:avLst/>
          </a:prstGeom>
        </p:spPr>
      </p:pic>
      <p:sp>
        <p:nvSpPr>
          <p:cNvPr id="6" name="Ελλειψοειδής επεξήγηση 5"/>
          <p:cNvSpPr/>
          <p:nvPr/>
        </p:nvSpPr>
        <p:spPr>
          <a:xfrm rot="9881801">
            <a:off x="5005302" y="2905926"/>
            <a:ext cx="2088232" cy="1584176"/>
          </a:xfrm>
          <a:prstGeom prst="wedgeEllipseCallou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7" name="TextBox 6"/>
          <p:cNvSpPr txBox="1"/>
          <p:nvPr/>
        </p:nvSpPr>
        <p:spPr>
          <a:xfrm>
            <a:off x="5330213" y="3288723"/>
            <a:ext cx="1584176" cy="954107"/>
          </a:xfrm>
          <a:prstGeom prst="rect">
            <a:avLst/>
          </a:prstGeom>
          <a:noFill/>
        </p:spPr>
        <p:txBody>
          <a:bodyPr wrap="square" rtlCol="0">
            <a:spAutoFit/>
          </a:bodyPr>
          <a:lstStyle/>
          <a:p>
            <a:r>
              <a:rPr lang="el-GR" sz="1400" dirty="0" smtClean="0"/>
              <a:t>Απομόνωση της Συρίας μετά την αφαίρεση μη αμοιβαίων ακμών</a:t>
            </a:r>
            <a:endParaRPr lang="el-GR" sz="1400" dirty="0"/>
          </a:p>
        </p:txBody>
      </p:sp>
    </p:spTree>
    <p:extLst>
      <p:ext uri="{BB962C8B-B14F-4D97-AF65-F5344CB8AC3E}">
        <p14:creationId xmlns:p14="http://schemas.microsoft.com/office/powerpoint/2010/main" xmlns="" val="155053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Θέση περιεχομένου 3">
            <a:extLst>
              <a:ext uri="{FF2B5EF4-FFF2-40B4-BE49-F238E27FC236}">
                <a16:creationId xmlns:a16="http://schemas.microsoft.com/office/drawing/2014/main" xmlns="" id="{DE53F7CD-DA27-44FF-A53B-549454124761}"/>
              </a:ext>
            </a:extLst>
          </p:cNvPr>
          <p:cNvPicPr>
            <a:picLocks noGrp="1"/>
          </p:cNvPicPr>
          <p:nvPr>
            <p:ph idx="1"/>
          </p:nvPr>
        </p:nvPicPr>
        <p:blipFill rotWithShape="1">
          <a:blip r:embed="rId3" cstate="print"/>
          <a:srcRect l="11320" r="7710" b="5601"/>
          <a:stretch/>
        </p:blipFill>
        <p:spPr>
          <a:xfrm>
            <a:off x="214282" y="1571612"/>
            <a:ext cx="6696744" cy="5028529"/>
          </a:xfrm>
          <a:prstGeom prst="rect">
            <a:avLst/>
          </a:prstGeom>
        </p:spPr>
      </p:pic>
      <p:sp>
        <p:nvSpPr>
          <p:cNvPr id="3" name="TextBox 2"/>
          <p:cNvSpPr txBox="1"/>
          <p:nvPr/>
        </p:nvSpPr>
        <p:spPr>
          <a:xfrm>
            <a:off x="107504" y="332656"/>
            <a:ext cx="6840760" cy="1200329"/>
          </a:xfrm>
          <a:prstGeom prst="rect">
            <a:avLst/>
          </a:prstGeom>
          <a:noFill/>
        </p:spPr>
        <p:txBody>
          <a:bodyPr wrap="square" rtlCol="0">
            <a:spAutoFit/>
          </a:bodyPr>
          <a:lstStyle/>
          <a:p>
            <a:r>
              <a:rPr lang="el-GR" sz="3600" dirty="0">
                <a:solidFill>
                  <a:schemeClr val="accent2"/>
                </a:solidFill>
                <a:latin typeface="Trebuchet MS" panose="020B0603020202020204" pitchFamily="34" charset="0"/>
              </a:rPr>
              <a:t>Αναπαράσταση δικτύου μετά την αφαίρεση κλίκας</a:t>
            </a:r>
          </a:p>
        </p:txBody>
      </p:sp>
      <p:pic>
        <p:nvPicPr>
          <p:cNvPr id="8" name="Picture 7" descr="27718194_1168537569915613_1846626582_n.jpg"/>
          <p:cNvPicPr>
            <a:picLocks noChangeAspect="1"/>
          </p:cNvPicPr>
          <p:nvPr/>
        </p:nvPicPr>
        <p:blipFill>
          <a:blip r:embed="rId4"/>
          <a:srcRect l="17112" t="3064" r="17515" b="408"/>
          <a:stretch>
            <a:fillRect/>
          </a:stretch>
        </p:blipFill>
        <p:spPr>
          <a:xfrm>
            <a:off x="0" y="1430813"/>
            <a:ext cx="7358082" cy="5427187"/>
          </a:xfrm>
          <a:prstGeom prst="rect">
            <a:avLst/>
          </a:prstGeom>
        </p:spPr>
      </p:pic>
    </p:spTree>
    <p:extLst>
      <p:ext uri="{BB962C8B-B14F-4D97-AF65-F5344CB8AC3E}">
        <p14:creationId xmlns:p14="http://schemas.microsoft.com/office/powerpoint/2010/main" xmlns="" val="184763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5B7DE1B8-052C-4E0C-984B-3326EF50DCA3}"/>
              </a:ext>
            </a:extLst>
          </p:cNvPr>
          <p:cNvSpPr>
            <a:spLocks noGrp="1"/>
          </p:cNvSpPr>
          <p:nvPr>
            <p:ph type="title"/>
          </p:nvPr>
        </p:nvSpPr>
        <p:spPr>
          <a:xfrm>
            <a:off x="323528" y="332656"/>
            <a:ext cx="6347713" cy="803176"/>
          </a:xfrm>
        </p:spPr>
        <p:txBody>
          <a:bodyPr/>
          <a:lstStyle/>
          <a:p>
            <a:r>
              <a:rPr lang="el-GR" dirty="0" smtClean="0">
                <a:solidFill>
                  <a:schemeClr val="accent2"/>
                </a:solidFill>
              </a:rPr>
              <a:t>Αποστάσεις </a:t>
            </a:r>
            <a:r>
              <a:rPr lang="el-GR" dirty="0">
                <a:solidFill>
                  <a:schemeClr val="accent2"/>
                </a:solidFill>
              </a:rPr>
              <a:t>στο δίκτυο</a:t>
            </a:r>
          </a:p>
        </p:txBody>
      </p:sp>
      <p:sp>
        <p:nvSpPr>
          <p:cNvPr id="3" name="Θέση περιεχομένου 2">
            <a:extLst>
              <a:ext uri="{FF2B5EF4-FFF2-40B4-BE49-F238E27FC236}">
                <a16:creationId xmlns:a16="http://schemas.microsoft.com/office/drawing/2014/main" xmlns="" id="{2613F7F5-C51F-4896-8FFA-B202B404FD0D}"/>
              </a:ext>
            </a:extLst>
          </p:cNvPr>
          <p:cNvSpPr>
            <a:spLocks noGrp="1"/>
          </p:cNvSpPr>
          <p:nvPr>
            <p:ph idx="1"/>
          </p:nvPr>
        </p:nvSpPr>
        <p:spPr>
          <a:xfrm>
            <a:off x="351571" y="1340768"/>
            <a:ext cx="6347714" cy="3880773"/>
          </a:xfrm>
        </p:spPr>
        <p:txBody>
          <a:bodyPr>
            <a:normAutofit lnSpcReduction="10000"/>
          </a:bodyPr>
          <a:lstStyle/>
          <a:p>
            <a:r>
              <a:rPr lang="el-GR" dirty="0" smtClean="0"/>
              <a:t>Η διάμετρος αποτελεί τη μεγαλύτερη εκκεντρότητα, δηλαδή την απόσταση των δύο πιο απομακρυσμένων κόμβων του δικτύου</a:t>
            </a:r>
          </a:p>
          <a:p>
            <a:pPr marL="0" indent="0">
              <a:buNone/>
            </a:pPr>
            <a:r>
              <a:rPr lang="el-GR" dirty="0" smtClean="0"/>
              <a:t>     Στο δίκτυο που μελετάμε η διάμετρος είναι 3</a:t>
            </a:r>
            <a:endParaRPr lang="el-GR" dirty="0"/>
          </a:p>
          <a:p>
            <a:r>
              <a:rPr lang="el-GR" dirty="0" smtClean="0"/>
              <a:t>Η ακτίνα αποτελεί τη μικρότερη εκκεντρότητα</a:t>
            </a:r>
            <a:r>
              <a:rPr lang="en-US" dirty="0" smtClean="0"/>
              <a:t>, </a:t>
            </a:r>
            <a:r>
              <a:rPr lang="el-GR" dirty="0" smtClean="0"/>
              <a:t>τη μικρότερη δυνατή απόσταση ενός κόμβου από τον πιο απομακρυσμένο του</a:t>
            </a:r>
          </a:p>
          <a:p>
            <a:pPr marL="0" indent="0">
              <a:buNone/>
            </a:pPr>
            <a:r>
              <a:rPr lang="el-GR" dirty="0"/>
              <a:t> </a:t>
            </a:r>
            <a:r>
              <a:rPr lang="el-GR" dirty="0" smtClean="0"/>
              <a:t>    Στο δίκτυό μας η ακτίνα </a:t>
            </a:r>
            <a:r>
              <a:rPr lang="el-GR" dirty="0"/>
              <a:t>κατευθυνόμενου </a:t>
            </a:r>
            <a:r>
              <a:rPr lang="en-US" dirty="0" smtClean="0"/>
              <a:t>out</a:t>
            </a:r>
            <a:r>
              <a:rPr lang="el-GR" dirty="0" smtClean="0"/>
              <a:t> είναι ίση          	με </a:t>
            </a:r>
            <a:r>
              <a:rPr lang="en-US" dirty="0" smtClean="0"/>
              <a:t>1</a:t>
            </a:r>
            <a:endParaRPr lang="el-GR" dirty="0" smtClean="0"/>
          </a:p>
          <a:p>
            <a:pPr marL="0" indent="0">
              <a:buNone/>
            </a:pPr>
            <a:r>
              <a:rPr lang="el-GR" dirty="0"/>
              <a:t> </a:t>
            </a:r>
            <a:r>
              <a:rPr lang="el-GR" dirty="0" smtClean="0"/>
              <a:t>    Αντίστοιχα, η ακτίνα </a:t>
            </a:r>
            <a:r>
              <a:rPr lang="el-GR" dirty="0"/>
              <a:t>κατευθυνόμενου </a:t>
            </a:r>
            <a:r>
              <a:rPr lang="en-US" dirty="0" smtClean="0"/>
              <a:t>in</a:t>
            </a:r>
            <a:r>
              <a:rPr lang="el-GR" dirty="0" smtClean="0"/>
              <a:t> είναι ίση με 2</a:t>
            </a:r>
          </a:p>
          <a:p>
            <a:pPr marL="0" indent="0">
              <a:buNone/>
            </a:pPr>
            <a:r>
              <a:rPr lang="el-GR" dirty="0" smtClean="0"/>
              <a:t>Λογικό αν σκεφτούμε ότι το κέντρο, η Αμερική, συνδέεται </a:t>
            </a:r>
            <a:r>
              <a:rPr lang="en-US" dirty="0" smtClean="0"/>
              <a:t>in </a:t>
            </a:r>
            <a:r>
              <a:rPr lang="el-GR" dirty="0" smtClean="0"/>
              <a:t>με 23 και </a:t>
            </a:r>
            <a:r>
              <a:rPr lang="en-US" dirty="0" smtClean="0"/>
              <a:t>out </a:t>
            </a:r>
            <a:r>
              <a:rPr lang="el-GR" dirty="0" smtClean="0"/>
              <a:t>με 21</a:t>
            </a:r>
            <a:endParaRPr lang="el-GR" dirty="0"/>
          </a:p>
        </p:txBody>
      </p:sp>
    </p:spTree>
    <p:extLst>
      <p:ext uri="{BB962C8B-B14F-4D97-AF65-F5344CB8AC3E}">
        <p14:creationId xmlns:p14="http://schemas.microsoft.com/office/powerpoint/2010/main" xmlns="" val="41860793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Θέση περιεχομένου 6">
            <a:extLst>
              <a:ext uri="{FF2B5EF4-FFF2-40B4-BE49-F238E27FC236}">
                <a16:creationId xmlns:a16="http://schemas.microsoft.com/office/drawing/2014/main" xmlns="" id="{7E078412-98A6-410E-B801-E0EB0335BF5D}"/>
              </a:ext>
            </a:extLst>
          </p:cNvPr>
          <p:cNvGraphicFramePr>
            <a:graphicFrameLocks noGrp="1"/>
          </p:cNvGraphicFramePr>
          <p:nvPr>
            <p:ph idx="1"/>
            <p:extLst/>
          </p:nvPr>
        </p:nvGraphicFramePr>
        <p:xfrm>
          <a:off x="243640" y="965534"/>
          <a:ext cx="5252544" cy="4952742"/>
        </p:xfrm>
        <a:graphic>
          <a:graphicData uri="http://schemas.openxmlformats.org/drawingml/2006/table">
            <a:tbl>
              <a:tblPr firstRow="1" firstCol="1" bandRow="1">
                <a:tableStyleId>{5C22544A-7EE6-4342-B048-85BDC9FD1C3A}</a:tableStyleId>
              </a:tblPr>
              <a:tblGrid>
                <a:gridCol w="1750848">
                  <a:extLst>
                    <a:ext uri="{9D8B030D-6E8A-4147-A177-3AD203B41FA5}">
                      <a16:colId xmlns:a16="http://schemas.microsoft.com/office/drawing/2014/main" xmlns="" val="1444932396"/>
                    </a:ext>
                  </a:extLst>
                </a:gridCol>
                <a:gridCol w="1750848">
                  <a:extLst>
                    <a:ext uri="{9D8B030D-6E8A-4147-A177-3AD203B41FA5}">
                      <a16:colId xmlns:a16="http://schemas.microsoft.com/office/drawing/2014/main" xmlns="" val="940070443"/>
                    </a:ext>
                  </a:extLst>
                </a:gridCol>
                <a:gridCol w="1750848">
                  <a:extLst>
                    <a:ext uri="{9D8B030D-6E8A-4147-A177-3AD203B41FA5}">
                      <a16:colId xmlns:a16="http://schemas.microsoft.com/office/drawing/2014/main" xmlns="" val="84928772"/>
                    </a:ext>
                  </a:extLst>
                </a:gridCol>
              </a:tblGrid>
              <a:tr h="317752">
                <a:tc gridSpan="3">
                  <a:txBody>
                    <a:bodyPr/>
                    <a:lstStyle/>
                    <a:p>
                      <a:pPr algn="ctr">
                        <a:lnSpc>
                          <a:spcPct val="107000"/>
                        </a:lnSpc>
                        <a:spcAft>
                          <a:spcPts val="0"/>
                        </a:spcAft>
                      </a:pPr>
                      <a:r>
                        <a:rPr lang="en-US" sz="1200" b="0" dirty="0" err="1">
                          <a:solidFill>
                            <a:schemeClr val="tx1"/>
                          </a:solidFill>
                          <a:effectLst/>
                        </a:rPr>
                        <a:t>Βαθμικ</a:t>
                      </a:r>
                      <a:r>
                        <a:rPr lang="el-GR" sz="1200" b="0" dirty="0">
                          <a:solidFill>
                            <a:schemeClr val="tx1"/>
                          </a:solidFill>
                          <a:effectLst/>
                        </a:rPr>
                        <a:t>ή κεντρικότητα</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0000"/>
                      </a:schemeClr>
                    </a:solidFill>
                  </a:tcPr>
                </a:tc>
                <a:tc hMerge="1">
                  <a:txBody>
                    <a:bodyPr/>
                    <a:lstStyle/>
                    <a:p>
                      <a:endParaRPr lang="el-GR"/>
                    </a:p>
                  </a:txBody>
                  <a:tcPr/>
                </a:tc>
                <a:tc hMerge="1">
                  <a:txBody>
                    <a:bodyPr/>
                    <a:lstStyle/>
                    <a:p>
                      <a:endParaRPr lang="el-GR"/>
                    </a:p>
                  </a:txBody>
                  <a:tcPr/>
                </a:tc>
                <a:extLst>
                  <a:ext uri="{0D108BD9-81ED-4DB2-BD59-A6C34878D82A}">
                    <a16:rowId xmlns:a16="http://schemas.microsoft.com/office/drawing/2014/main" xmlns="" val="995570928"/>
                  </a:ext>
                </a:extLst>
              </a:tr>
              <a:tr h="232122">
                <a:tc>
                  <a:txBody>
                    <a:bodyPr/>
                    <a:lstStyle/>
                    <a:p>
                      <a:pPr>
                        <a:lnSpc>
                          <a:spcPct val="107000"/>
                        </a:lnSpc>
                        <a:spcAft>
                          <a:spcPts val="0"/>
                        </a:spcAft>
                      </a:pPr>
                      <a:r>
                        <a:rPr lang="en-US" sz="1200" b="0" dirty="0">
                          <a:solidFill>
                            <a:schemeClr val="tx1"/>
                          </a:solidFill>
                          <a:effectLst/>
                        </a:rPr>
                        <a:t>SPA</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a:txBody>
                    <a:bodyPr/>
                    <a:lstStyle/>
                    <a:p>
                      <a:pPr>
                        <a:lnSpc>
                          <a:spcPct val="107000"/>
                        </a:lnSpc>
                        <a:spcAft>
                          <a:spcPts val="0"/>
                        </a:spcAft>
                      </a:pPr>
                      <a:r>
                        <a:rPr lang="en-US" sz="1200">
                          <a:effectLst/>
                        </a:rPr>
                        <a:t>SWI</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US</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595661604"/>
                  </a:ext>
                </a:extLst>
              </a:tr>
              <a:tr h="232122">
                <a:tc>
                  <a:txBody>
                    <a:bodyPr/>
                    <a:lstStyle/>
                    <a:p>
                      <a:pPr>
                        <a:lnSpc>
                          <a:spcPct val="107000"/>
                        </a:lnSpc>
                        <a:spcAft>
                          <a:spcPts val="0"/>
                        </a:spcAft>
                      </a:pPr>
                      <a:r>
                        <a:rPr lang="en-US" sz="1200" b="0" dirty="0">
                          <a:solidFill>
                            <a:schemeClr val="tx1"/>
                          </a:solidFill>
                          <a:effectLst/>
                        </a:rPr>
                        <a:t>1.739</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13000"/>
                      </a:schemeClr>
                    </a:solidFill>
                  </a:tcPr>
                </a:tc>
                <a:tc>
                  <a:txBody>
                    <a:bodyPr/>
                    <a:lstStyle/>
                    <a:p>
                      <a:pPr>
                        <a:lnSpc>
                          <a:spcPct val="107000"/>
                        </a:lnSpc>
                        <a:spcAft>
                          <a:spcPts val="0"/>
                        </a:spcAft>
                      </a:pPr>
                      <a:r>
                        <a:rPr lang="en-US" sz="1200">
                          <a:effectLst/>
                        </a:rPr>
                        <a:t>1.783</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1.913</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2328609329"/>
                  </a:ext>
                </a:extLst>
              </a:tr>
              <a:tr h="224672">
                <a:tc gridSpan="3">
                  <a:txBody>
                    <a:bodyPr/>
                    <a:lstStyle/>
                    <a:p>
                      <a:pPr algn="ctr">
                        <a:lnSpc>
                          <a:spcPct val="107000"/>
                        </a:lnSpc>
                        <a:spcAft>
                          <a:spcPts val="0"/>
                        </a:spcAft>
                      </a:pPr>
                      <a:r>
                        <a:rPr lang="en-US" sz="1200" b="0" dirty="0" err="1">
                          <a:solidFill>
                            <a:schemeClr val="tx1"/>
                          </a:solidFill>
                          <a:effectLst/>
                        </a:rPr>
                        <a:t>Βαθμικ</a:t>
                      </a:r>
                      <a:r>
                        <a:rPr lang="el-GR" sz="1200" b="0" dirty="0">
                          <a:solidFill>
                            <a:schemeClr val="tx1"/>
                          </a:solidFill>
                          <a:effectLst/>
                        </a:rPr>
                        <a:t>ή κεντρικότητα </a:t>
                      </a:r>
                      <a:r>
                        <a:rPr lang="en-US" sz="1200" b="0" dirty="0">
                          <a:solidFill>
                            <a:schemeClr val="tx1"/>
                          </a:solidFill>
                          <a:effectLst/>
                        </a:rPr>
                        <a:t>“out”</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a16="http://schemas.microsoft.com/office/drawing/2014/main" xmlns="" val="80465938"/>
                  </a:ext>
                </a:extLst>
              </a:tr>
              <a:tr h="232122">
                <a:tc>
                  <a:txBody>
                    <a:bodyPr/>
                    <a:lstStyle/>
                    <a:p>
                      <a:pPr>
                        <a:lnSpc>
                          <a:spcPct val="107000"/>
                        </a:lnSpc>
                        <a:spcAft>
                          <a:spcPts val="0"/>
                        </a:spcAft>
                      </a:pPr>
                      <a:r>
                        <a:rPr lang="en-US" sz="1200" b="0" dirty="0">
                          <a:solidFill>
                            <a:schemeClr val="tx1"/>
                          </a:solidFill>
                          <a:effectLst/>
                        </a:rPr>
                        <a:t>SWI</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9000"/>
                      </a:schemeClr>
                    </a:solidFill>
                  </a:tcPr>
                </a:tc>
                <a:tc>
                  <a:txBody>
                    <a:bodyPr/>
                    <a:lstStyle/>
                    <a:p>
                      <a:pPr>
                        <a:lnSpc>
                          <a:spcPct val="107000"/>
                        </a:lnSpc>
                        <a:spcAft>
                          <a:spcPts val="0"/>
                        </a:spcAft>
                      </a:pPr>
                      <a:r>
                        <a:rPr lang="en-US" sz="1200">
                          <a:effectLst/>
                        </a:rPr>
                        <a:t>UK</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US</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2031644370"/>
                  </a:ext>
                </a:extLst>
              </a:tr>
              <a:tr h="232122">
                <a:tc>
                  <a:txBody>
                    <a:bodyPr/>
                    <a:lstStyle/>
                    <a:p>
                      <a:pPr>
                        <a:lnSpc>
                          <a:spcPct val="107000"/>
                        </a:lnSpc>
                        <a:spcAft>
                          <a:spcPts val="0"/>
                        </a:spcAft>
                      </a:pPr>
                      <a:r>
                        <a:rPr lang="en-US" sz="1200" b="0" dirty="0">
                          <a:solidFill>
                            <a:schemeClr val="tx1"/>
                          </a:solidFill>
                          <a:effectLst/>
                        </a:rPr>
                        <a:t>0.913</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18000"/>
                      </a:schemeClr>
                    </a:solidFill>
                  </a:tcPr>
                </a:tc>
                <a:tc>
                  <a:txBody>
                    <a:bodyPr/>
                    <a:lstStyle/>
                    <a:p>
                      <a:pPr>
                        <a:lnSpc>
                          <a:spcPct val="107000"/>
                        </a:lnSpc>
                        <a:spcAft>
                          <a:spcPts val="0"/>
                        </a:spcAft>
                      </a:pPr>
                      <a:r>
                        <a:rPr lang="en-US" sz="1200">
                          <a:effectLst/>
                        </a:rPr>
                        <a:t>0.913</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1.000</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2763264000"/>
                  </a:ext>
                </a:extLst>
              </a:tr>
              <a:tr h="232122">
                <a:tc gridSpan="3">
                  <a:txBody>
                    <a:bodyPr/>
                    <a:lstStyle/>
                    <a:p>
                      <a:pPr algn="ctr">
                        <a:lnSpc>
                          <a:spcPct val="107000"/>
                        </a:lnSpc>
                        <a:spcAft>
                          <a:spcPts val="0"/>
                        </a:spcAft>
                      </a:pPr>
                      <a:r>
                        <a:rPr lang="en-US" sz="1200" b="0" dirty="0">
                          <a:solidFill>
                            <a:schemeClr val="tx1"/>
                          </a:solidFill>
                          <a:effectLst/>
                        </a:rPr>
                        <a:t>Βα</a:t>
                      </a:r>
                      <a:r>
                        <a:rPr lang="en-US" sz="1200" b="0" dirty="0" err="1">
                          <a:solidFill>
                            <a:schemeClr val="tx1"/>
                          </a:solidFill>
                          <a:effectLst/>
                        </a:rPr>
                        <a:t>θμικ</a:t>
                      </a:r>
                      <a:r>
                        <a:rPr lang="el-GR" sz="1200" b="0" dirty="0">
                          <a:solidFill>
                            <a:schemeClr val="tx1"/>
                          </a:solidFill>
                          <a:effectLst/>
                        </a:rPr>
                        <a:t>ή κεντρικότητα </a:t>
                      </a:r>
                      <a:r>
                        <a:rPr lang="en-US" sz="1200" b="0" dirty="0">
                          <a:solidFill>
                            <a:schemeClr val="tx1"/>
                          </a:solidFill>
                          <a:effectLst/>
                        </a:rPr>
                        <a:t>“in”</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a16="http://schemas.microsoft.com/office/drawing/2014/main" xmlns="" val="1231130067"/>
                  </a:ext>
                </a:extLst>
              </a:tr>
              <a:tr h="232122">
                <a:tc>
                  <a:txBody>
                    <a:bodyPr/>
                    <a:lstStyle/>
                    <a:p>
                      <a:pPr>
                        <a:lnSpc>
                          <a:spcPct val="107000"/>
                        </a:lnSpc>
                        <a:spcAft>
                          <a:spcPts val="0"/>
                        </a:spcAft>
                      </a:pPr>
                      <a:r>
                        <a:rPr lang="en-US" sz="1200" b="0" dirty="0">
                          <a:solidFill>
                            <a:schemeClr val="tx1"/>
                          </a:solidFill>
                          <a:effectLst/>
                        </a:rPr>
                        <a:t>SPA</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8000"/>
                      </a:schemeClr>
                    </a:solidFill>
                  </a:tcPr>
                </a:tc>
                <a:tc>
                  <a:txBody>
                    <a:bodyPr/>
                    <a:lstStyle/>
                    <a:p>
                      <a:pPr>
                        <a:lnSpc>
                          <a:spcPct val="107000"/>
                        </a:lnSpc>
                        <a:spcAft>
                          <a:spcPts val="0"/>
                        </a:spcAft>
                      </a:pPr>
                      <a:r>
                        <a:rPr lang="en-US" sz="1200">
                          <a:effectLst/>
                        </a:rPr>
                        <a:t>SWI</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US</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3423248018"/>
                  </a:ext>
                </a:extLst>
              </a:tr>
              <a:tr h="232122">
                <a:tc>
                  <a:txBody>
                    <a:bodyPr/>
                    <a:lstStyle/>
                    <a:p>
                      <a:pPr>
                        <a:lnSpc>
                          <a:spcPct val="107000"/>
                        </a:lnSpc>
                        <a:spcAft>
                          <a:spcPts val="0"/>
                        </a:spcAft>
                      </a:pPr>
                      <a:r>
                        <a:rPr lang="el-GR" sz="1200" b="0" dirty="0">
                          <a:solidFill>
                            <a:schemeClr val="tx1"/>
                          </a:solidFill>
                          <a:effectLst/>
                        </a:rPr>
                        <a:t>0.870</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9000"/>
                      </a:schemeClr>
                    </a:solidFill>
                  </a:tcPr>
                </a:tc>
                <a:tc>
                  <a:txBody>
                    <a:bodyPr/>
                    <a:lstStyle/>
                    <a:p>
                      <a:pPr>
                        <a:lnSpc>
                          <a:spcPct val="107000"/>
                        </a:lnSpc>
                        <a:spcAft>
                          <a:spcPts val="0"/>
                        </a:spcAft>
                      </a:pPr>
                      <a:r>
                        <a:rPr lang="el-GR" sz="1200">
                          <a:effectLst/>
                        </a:rPr>
                        <a:t>0.870</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l-GR" sz="1200" b="1" dirty="0">
                          <a:solidFill>
                            <a:schemeClr val="tx1"/>
                          </a:solidFill>
                          <a:effectLst/>
                        </a:rPr>
                        <a:t>0.913</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1489955640"/>
                  </a:ext>
                </a:extLst>
              </a:tr>
              <a:tr h="232122">
                <a:tc gridSpan="3">
                  <a:txBody>
                    <a:bodyPr/>
                    <a:lstStyle/>
                    <a:p>
                      <a:pPr algn="ctr">
                        <a:lnSpc>
                          <a:spcPct val="107000"/>
                        </a:lnSpc>
                        <a:spcAft>
                          <a:spcPts val="0"/>
                        </a:spcAft>
                      </a:pPr>
                      <a:r>
                        <a:rPr lang="en-US" sz="1200" b="0" dirty="0">
                          <a:solidFill>
                            <a:schemeClr val="tx1"/>
                          </a:solidFill>
                          <a:effectLst/>
                        </a:rPr>
                        <a:t>HUBS</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a16="http://schemas.microsoft.com/office/drawing/2014/main" xmlns="" val="3338438661"/>
                  </a:ext>
                </a:extLst>
              </a:tr>
              <a:tr h="232122">
                <a:tc>
                  <a:txBody>
                    <a:bodyPr/>
                    <a:lstStyle/>
                    <a:p>
                      <a:pPr>
                        <a:lnSpc>
                          <a:spcPct val="107000"/>
                        </a:lnSpc>
                        <a:spcAft>
                          <a:spcPts val="0"/>
                        </a:spcAft>
                      </a:pPr>
                      <a:r>
                        <a:rPr lang="en-US" sz="1200" b="0" dirty="0">
                          <a:solidFill>
                            <a:schemeClr val="tx1"/>
                          </a:solidFill>
                          <a:effectLst/>
                        </a:rPr>
                        <a:t>SWI</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3000"/>
                      </a:schemeClr>
                    </a:solidFill>
                  </a:tcPr>
                </a:tc>
                <a:tc>
                  <a:txBody>
                    <a:bodyPr/>
                    <a:lstStyle/>
                    <a:p>
                      <a:pPr>
                        <a:lnSpc>
                          <a:spcPct val="107000"/>
                        </a:lnSpc>
                        <a:spcAft>
                          <a:spcPts val="0"/>
                        </a:spcAft>
                      </a:pPr>
                      <a:r>
                        <a:rPr lang="en-US" sz="1200">
                          <a:effectLst/>
                        </a:rPr>
                        <a:t>UK</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US</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3816740374"/>
                  </a:ext>
                </a:extLst>
              </a:tr>
              <a:tr h="232122">
                <a:tc>
                  <a:txBody>
                    <a:bodyPr/>
                    <a:lstStyle/>
                    <a:p>
                      <a:pPr>
                        <a:lnSpc>
                          <a:spcPct val="107000"/>
                        </a:lnSpc>
                        <a:spcAft>
                          <a:spcPts val="0"/>
                        </a:spcAft>
                      </a:pPr>
                      <a:r>
                        <a:rPr lang="en-US" sz="1200" b="0" dirty="0">
                          <a:solidFill>
                            <a:schemeClr val="tx1"/>
                          </a:solidFill>
                          <a:effectLst/>
                        </a:rPr>
                        <a:t>0.961</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19000"/>
                      </a:schemeClr>
                    </a:solidFill>
                  </a:tcPr>
                </a:tc>
                <a:tc>
                  <a:txBody>
                    <a:bodyPr/>
                    <a:lstStyle/>
                    <a:p>
                      <a:pPr>
                        <a:lnSpc>
                          <a:spcPct val="107000"/>
                        </a:lnSpc>
                        <a:spcAft>
                          <a:spcPts val="0"/>
                        </a:spcAft>
                      </a:pPr>
                      <a:r>
                        <a:rPr lang="en-US" sz="1200">
                          <a:effectLst/>
                        </a:rPr>
                        <a:t>0.964</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1.000</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3210655515"/>
                  </a:ext>
                </a:extLst>
              </a:tr>
              <a:tr h="232122">
                <a:tc gridSpan="3">
                  <a:txBody>
                    <a:bodyPr/>
                    <a:lstStyle/>
                    <a:p>
                      <a:pPr algn="ctr">
                        <a:lnSpc>
                          <a:spcPct val="107000"/>
                        </a:lnSpc>
                        <a:spcAft>
                          <a:spcPts val="0"/>
                        </a:spcAft>
                      </a:pPr>
                      <a:r>
                        <a:rPr lang="en-US" sz="1200" b="0" dirty="0">
                          <a:solidFill>
                            <a:schemeClr val="tx1"/>
                          </a:solidFill>
                          <a:effectLst/>
                        </a:rPr>
                        <a:t>AUTHORITY</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a16="http://schemas.microsoft.com/office/drawing/2014/main" xmlns="" val="1305450733"/>
                  </a:ext>
                </a:extLst>
              </a:tr>
              <a:tr h="232122">
                <a:tc>
                  <a:txBody>
                    <a:bodyPr/>
                    <a:lstStyle/>
                    <a:p>
                      <a:pPr>
                        <a:lnSpc>
                          <a:spcPct val="107000"/>
                        </a:lnSpc>
                        <a:spcAft>
                          <a:spcPts val="0"/>
                        </a:spcAft>
                      </a:pPr>
                      <a:r>
                        <a:rPr lang="en-US" sz="1200" b="0" dirty="0">
                          <a:solidFill>
                            <a:schemeClr val="tx1"/>
                          </a:solidFill>
                          <a:effectLst/>
                        </a:rPr>
                        <a:t>SWI</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5000"/>
                      </a:schemeClr>
                    </a:solidFill>
                  </a:tcPr>
                </a:tc>
                <a:tc>
                  <a:txBody>
                    <a:bodyPr/>
                    <a:lstStyle/>
                    <a:p>
                      <a:pPr>
                        <a:lnSpc>
                          <a:spcPct val="107000"/>
                        </a:lnSpc>
                        <a:spcAft>
                          <a:spcPts val="0"/>
                        </a:spcAft>
                      </a:pPr>
                      <a:r>
                        <a:rPr lang="en-US" sz="1200">
                          <a:effectLst/>
                        </a:rPr>
                        <a:t>US</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FIN</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3020698994"/>
                  </a:ext>
                </a:extLst>
              </a:tr>
              <a:tr h="232122">
                <a:tc>
                  <a:txBody>
                    <a:bodyPr/>
                    <a:lstStyle/>
                    <a:p>
                      <a:pPr>
                        <a:lnSpc>
                          <a:spcPct val="107000"/>
                        </a:lnSpc>
                        <a:spcAft>
                          <a:spcPts val="0"/>
                        </a:spcAft>
                      </a:pPr>
                      <a:r>
                        <a:rPr lang="en-US" sz="1200" b="0" dirty="0">
                          <a:solidFill>
                            <a:schemeClr val="tx1"/>
                          </a:solidFill>
                          <a:effectLst/>
                        </a:rPr>
                        <a:t>0.983</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0000"/>
                      </a:schemeClr>
                    </a:solidFill>
                  </a:tcPr>
                </a:tc>
                <a:tc>
                  <a:txBody>
                    <a:bodyPr/>
                    <a:lstStyle/>
                    <a:p>
                      <a:pPr>
                        <a:lnSpc>
                          <a:spcPct val="107000"/>
                        </a:lnSpc>
                        <a:spcAft>
                          <a:spcPts val="0"/>
                        </a:spcAft>
                      </a:pPr>
                      <a:r>
                        <a:rPr lang="en-US" sz="1200">
                          <a:effectLst/>
                        </a:rPr>
                        <a:t>0.992</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1.000</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1077716702"/>
                  </a:ext>
                </a:extLst>
              </a:tr>
              <a:tr h="232122">
                <a:tc gridSpan="3">
                  <a:txBody>
                    <a:bodyPr/>
                    <a:lstStyle/>
                    <a:p>
                      <a:pPr algn="ctr">
                        <a:lnSpc>
                          <a:spcPct val="107000"/>
                        </a:lnSpc>
                        <a:spcAft>
                          <a:spcPts val="0"/>
                        </a:spcAft>
                      </a:pPr>
                      <a:r>
                        <a:rPr lang="el-GR" sz="1200" b="0" dirty="0">
                          <a:solidFill>
                            <a:schemeClr val="tx1"/>
                          </a:solidFill>
                          <a:effectLst/>
                        </a:rPr>
                        <a:t>Κεντρικότητα Εγγύτητας</a:t>
                      </a:r>
                      <a:r>
                        <a:rPr lang="en-US" sz="1200" b="0" dirty="0">
                          <a:solidFill>
                            <a:schemeClr val="tx1"/>
                          </a:solidFill>
                          <a:effectLst/>
                        </a:rPr>
                        <a:t> “in”</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a16="http://schemas.microsoft.com/office/drawing/2014/main" xmlns="" val="417017990"/>
                  </a:ext>
                </a:extLst>
              </a:tr>
              <a:tr h="232122">
                <a:tc>
                  <a:txBody>
                    <a:bodyPr/>
                    <a:lstStyle/>
                    <a:p>
                      <a:pPr>
                        <a:lnSpc>
                          <a:spcPct val="107000"/>
                        </a:lnSpc>
                        <a:spcAft>
                          <a:spcPts val="0"/>
                        </a:spcAft>
                      </a:pPr>
                      <a:r>
                        <a:rPr lang="en-US" sz="1200" b="0" dirty="0">
                          <a:solidFill>
                            <a:schemeClr val="tx1"/>
                          </a:solidFill>
                          <a:effectLst/>
                        </a:rPr>
                        <a:t>SPA</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12000"/>
                      </a:schemeClr>
                    </a:solidFill>
                  </a:tcPr>
                </a:tc>
                <a:tc>
                  <a:txBody>
                    <a:bodyPr/>
                    <a:lstStyle/>
                    <a:p>
                      <a:pPr>
                        <a:lnSpc>
                          <a:spcPct val="107000"/>
                        </a:lnSpc>
                        <a:spcAft>
                          <a:spcPts val="0"/>
                        </a:spcAft>
                      </a:pPr>
                      <a:r>
                        <a:rPr lang="en-US" sz="1200">
                          <a:effectLst/>
                        </a:rPr>
                        <a:t>SWI</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US</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2651864785"/>
                  </a:ext>
                </a:extLst>
              </a:tr>
              <a:tr h="232122">
                <a:tc>
                  <a:txBody>
                    <a:bodyPr/>
                    <a:lstStyle/>
                    <a:p>
                      <a:pPr>
                        <a:lnSpc>
                          <a:spcPct val="107000"/>
                        </a:lnSpc>
                        <a:spcAft>
                          <a:spcPts val="0"/>
                        </a:spcAft>
                      </a:pPr>
                      <a:r>
                        <a:rPr lang="en-US" sz="1200" b="0" dirty="0">
                          <a:solidFill>
                            <a:schemeClr val="tx1"/>
                          </a:solidFill>
                          <a:effectLst/>
                        </a:rPr>
                        <a:t>0.885</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1000"/>
                      </a:schemeClr>
                    </a:solidFill>
                  </a:tcPr>
                </a:tc>
                <a:tc>
                  <a:txBody>
                    <a:bodyPr/>
                    <a:lstStyle/>
                    <a:p>
                      <a:pPr>
                        <a:lnSpc>
                          <a:spcPct val="107000"/>
                        </a:lnSpc>
                        <a:spcAft>
                          <a:spcPts val="0"/>
                        </a:spcAft>
                      </a:pPr>
                      <a:r>
                        <a:rPr lang="en-US" sz="1200">
                          <a:effectLst/>
                        </a:rPr>
                        <a:t>0.885</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0.920</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3469025438"/>
                  </a:ext>
                </a:extLst>
              </a:tr>
              <a:tr h="232122">
                <a:tc gridSpan="3">
                  <a:txBody>
                    <a:bodyPr/>
                    <a:lstStyle/>
                    <a:p>
                      <a:pPr algn="ctr">
                        <a:lnSpc>
                          <a:spcPct val="107000"/>
                        </a:lnSpc>
                        <a:spcAft>
                          <a:spcPts val="0"/>
                        </a:spcAft>
                      </a:pPr>
                      <a:r>
                        <a:rPr lang="en-US" sz="1200" b="0" dirty="0" err="1">
                          <a:solidFill>
                            <a:schemeClr val="tx1"/>
                          </a:solidFill>
                          <a:effectLst/>
                        </a:rPr>
                        <a:t>Δι</a:t>
                      </a:r>
                      <a:r>
                        <a:rPr lang="en-US" sz="1200" b="0" dirty="0">
                          <a:solidFill>
                            <a:schemeClr val="tx1"/>
                          </a:solidFill>
                          <a:effectLst/>
                        </a:rPr>
                        <a:t>αμεσ</a:t>
                      </a:r>
                      <a:r>
                        <a:rPr lang="el-GR" sz="1200" b="0" dirty="0" err="1">
                          <a:solidFill>
                            <a:schemeClr val="tx1"/>
                          </a:solidFill>
                          <a:effectLst/>
                        </a:rPr>
                        <a:t>ότητα</a:t>
                      </a:r>
                      <a:r>
                        <a:rPr lang="en-US" sz="1200" b="0" dirty="0">
                          <a:solidFill>
                            <a:schemeClr val="tx1"/>
                          </a:solidFill>
                          <a:effectLst/>
                        </a:rPr>
                        <a:t> “in”</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a16="http://schemas.microsoft.com/office/drawing/2014/main" xmlns="" val="1627286449"/>
                  </a:ext>
                </a:extLst>
              </a:tr>
              <a:tr h="232122">
                <a:tc>
                  <a:txBody>
                    <a:bodyPr/>
                    <a:lstStyle/>
                    <a:p>
                      <a:pPr>
                        <a:lnSpc>
                          <a:spcPct val="107000"/>
                        </a:lnSpc>
                        <a:spcAft>
                          <a:spcPts val="0"/>
                        </a:spcAft>
                      </a:pPr>
                      <a:r>
                        <a:rPr lang="en-US" sz="1200" b="0" dirty="0">
                          <a:solidFill>
                            <a:schemeClr val="tx1"/>
                          </a:solidFill>
                          <a:effectLst/>
                        </a:rPr>
                        <a:t>SWI</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5000"/>
                      </a:schemeClr>
                    </a:solidFill>
                  </a:tcPr>
                </a:tc>
                <a:tc>
                  <a:txBody>
                    <a:bodyPr/>
                    <a:lstStyle/>
                    <a:p>
                      <a:pPr>
                        <a:lnSpc>
                          <a:spcPct val="107000"/>
                        </a:lnSpc>
                        <a:spcAft>
                          <a:spcPts val="0"/>
                        </a:spcAft>
                      </a:pPr>
                      <a:r>
                        <a:rPr lang="en-US" sz="1200">
                          <a:effectLst/>
                        </a:rPr>
                        <a:t>US</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SPA</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3764364671"/>
                  </a:ext>
                </a:extLst>
              </a:tr>
              <a:tr h="232122">
                <a:tc>
                  <a:txBody>
                    <a:bodyPr/>
                    <a:lstStyle/>
                    <a:p>
                      <a:pPr>
                        <a:lnSpc>
                          <a:spcPct val="107000"/>
                        </a:lnSpc>
                        <a:spcAft>
                          <a:spcPts val="0"/>
                        </a:spcAft>
                      </a:pPr>
                      <a:r>
                        <a:rPr lang="en-US" sz="1200" b="0" dirty="0">
                          <a:solidFill>
                            <a:schemeClr val="tx1"/>
                          </a:solidFill>
                          <a:effectLst/>
                        </a:rPr>
                        <a:t>0.0649</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0000"/>
                      </a:schemeClr>
                    </a:solidFill>
                  </a:tcPr>
                </a:tc>
                <a:tc>
                  <a:txBody>
                    <a:bodyPr/>
                    <a:lstStyle/>
                    <a:p>
                      <a:pPr>
                        <a:lnSpc>
                          <a:spcPct val="107000"/>
                        </a:lnSpc>
                        <a:spcAft>
                          <a:spcPts val="0"/>
                        </a:spcAft>
                      </a:pPr>
                      <a:r>
                        <a:rPr lang="en-US" sz="1200">
                          <a:effectLst/>
                        </a:rPr>
                        <a:t>0.1043</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0.1046</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a16="http://schemas.microsoft.com/office/drawing/2014/main" xmlns="" val="3675971571"/>
                  </a:ext>
                </a:extLst>
              </a:tr>
            </a:tbl>
          </a:graphicData>
        </a:graphic>
      </p:graphicFrame>
      <p:sp>
        <p:nvSpPr>
          <p:cNvPr id="2" name="TextBox 1"/>
          <p:cNvSpPr txBox="1"/>
          <p:nvPr/>
        </p:nvSpPr>
        <p:spPr>
          <a:xfrm>
            <a:off x="5436096" y="2841516"/>
            <a:ext cx="2673752" cy="3785652"/>
          </a:xfrm>
          <a:prstGeom prst="rect">
            <a:avLst/>
          </a:prstGeom>
          <a:noFill/>
        </p:spPr>
        <p:txBody>
          <a:bodyPr wrap="square" rtlCol="0">
            <a:spAutoFit/>
          </a:bodyPr>
          <a:lstStyle/>
          <a:p>
            <a:pPr marL="214313" indent="-214313">
              <a:buFont typeface="Arial" panose="020B0604020202020204" pitchFamily="34" charset="0"/>
              <a:buChar char="•"/>
            </a:pPr>
            <a:r>
              <a:rPr lang="en-US" sz="1500" dirty="0" smtClean="0">
                <a:solidFill>
                  <a:prstClr val="black"/>
                </a:solidFill>
              </a:rPr>
              <a:t>O</a:t>
            </a:r>
            <a:r>
              <a:rPr lang="el-GR" sz="1500" dirty="0" smtClean="0">
                <a:solidFill>
                  <a:prstClr val="black"/>
                </a:solidFill>
              </a:rPr>
              <a:t> </a:t>
            </a:r>
            <a:r>
              <a:rPr lang="el-GR" sz="1500" dirty="0">
                <a:solidFill>
                  <a:prstClr val="black"/>
                </a:solidFill>
              </a:rPr>
              <a:t>κόμβος </a:t>
            </a:r>
            <a:r>
              <a:rPr lang="en-US" sz="1500" dirty="0">
                <a:solidFill>
                  <a:prstClr val="black"/>
                </a:solidFill>
              </a:rPr>
              <a:t>US</a:t>
            </a:r>
            <a:r>
              <a:rPr lang="el-GR" sz="1500" dirty="0">
                <a:solidFill>
                  <a:prstClr val="black"/>
                </a:solidFill>
              </a:rPr>
              <a:t> είναι ο πιο κεντρικός</a:t>
            </a:r>
          </a:p>
          <a:p>
            <a:pPr marL="214313" indent="-214313">
              <a:buFont typeface="Arial" panose="020B0604020202020204" pitchFamily="34" charset="0"/>
              <a:buChar char="•"/>
            </a:pPr>
            <a:r>
              <a:rPr lang="el-GR" sz="1500" dirty="0">
                <a:solidFill>
                  <a:prstClr val="black"/>
                </a:solidFill>
              </a:rPr>
              <a:t>Ο κόμβος </a:t>
            </a:r>
            <a:r>
              <a:rPr lang="en-US" sz="1500" dirty="0">
                <a:solidFill>
                  <a:prstClr val="black"/>
                </a:solidFill>
              </a:rPr>
              <a:t>US</a:t>
            </a:r>
            <a:r>
              <a:rPr lang="el-GR" sz="1500" dirty="0">
                <a:solidFill>
                  <a:prstClr val="black"/>
                </a:solidFill>
              </a:rPr>
              <a:t> φαίνεται να είναι καλύτερος </a:t>
            </a:r>
            <a:r>
              <a:rPr lang="en-US" sz="1500" dirty="0">
                <a:solidFill>
                  <a:prstClr val="black"/>
                </a:solidFill>
              </a:rPr>
              <a:t>Hub</a:t>
            </a:r>
            <a:r>
              <a:rPr lang="el-GR" sz="1500" dirty="0">
                <a:solidFill>
                  <a:prstClr val="black"/>
                </a:solidFill>
              </a:rPr>
              <a:t> παρά </a:t>
            </a:r>
            <a:r>
              <a:rPr lang="en-US" sz="1500" dirty="0">
                <a:solidFill>
                  <a:prstClr val="black"/>
                </a:solidFill>
              </a:rPr>
              <a:t>Authority</a:t>
            </a:r>
            <a:endParaRPr lang="el-GR" sz="1500" dirty="0">
              <a:solidFill>
                <a:prstClr val="black"/>
              </a:solidFill>
            </a:endParaRPr>
          </a:p>
          <a:p>
            <a:pPr marL="214313" indent="-214313">
              <a:buFont typeface="Arial" panose="020B0604020202020204" pitchFamily="34" charset="0"/>
              <a:buChar char="•"/>
            </a:pPr>
            <a:r>
              <a:rPr lang="el-GR" sz="1500" dirty="0">
                <a:solidFill>
                  <a:prstClr val="black"/>
                </a:solidFill>
              </a:rPr>
              <a:t>Από τον κόμβο </a:t>
            </a:r>
            <a:r>
              <a:rPr lang="en-US" sz="1500" dirty="0">
                <a:solidFill>
                  <a:prstClr val="black"/>
                </a:solidFill>
              </a:rPr>
              <a:t>US</a:t>
            </a:r>
            <a:r>
              <a:rPr lang="el-GR" sz="1500" dirty="0">
                <a:solidFill>
                  <a:prstClr val="black"/>
                </a:solidFill>
              </a:rPr>
              <a:t> μπορούμε να μεταφερθούμε πιο εύκολα σε κάποιον άλλον κόμβο</a:t>
            </a:r>
          </a:p>
          <a:p>
            <a:pPr marL="214313" indent="-214313">
              <a:buFont typeface="Arial" panose="020B0604020202020204" pitchFamily="34" charset="0"/>
              <a:buChar char="•"/>
            </a:pPr>
            <a:r>
              <a:rPr lang="el-GR" sz="1500" dirty="0">
                <a:solidFill>
                  <a:prstClr val="black"/>
                </a:solidFill>
              </a:rPr>
              <a:t>Ο κόμβος </a:t>
            </a:r>
            <a:r>
              <a:rPr lang="en-US" sz="1500" dirty="0">
                <a:solidFill>
                  <a:prstClr val="black"/>
                </a:solidFill>
              </a:rPr>
              <a:t>SPA</a:t>
            </a:r>
            <a:r>
              <a:rPr lang="el-GR" sz="1500" dirty="0">
                <a:solidFill>
                  <a:prstClr val="black"/>
                </a:solidFill>
              </a:rPr>
              <a:t> φαίνεται να είναι ο πιο σημαντικός για το δίκτυο, όσον αφορά τη ροή της πληροφορίας ή  </a:t>
            </a:r>
            <a:r>
              <a:rPr lang="el-GR" sz="1500" dirty="0" smtClean="0">
                <a:solidFill>
                  <a:prstClr val="black"/>
                </a:solidFill>
              </a:rPr>
              <a:t>τη </a:t>
            </a:r>
            <a:r>
              <a:rPr lang="el-GR" sz="1500" dirty="0">
                <a:solidFill>
                  <a:prstClr val="black"/>
                </a:solidFill>
              </a:rPr>
              <a:t>σύνδεση μεταξύ άλλων </a:t>
            </a:r>
            <a:r>
              <a:rPr lang="el-GR" sz="1500" dirty="0" smtClean="0">
                <a:solidFill>
                  <a:prstClr val="black"/>
                </a:solidFill>
              </a:rPr>
              <a:t>κόμβων. Αποτελεί δηλαδή, κόμβο γέφυρα </a:t>
            </a:r>
            <a:endParaRPr lang="el-GR" sz="1500" dirty="0">
              <a:solidFill>
                <a:prstClr val="black"/>
              </a:solidFill>
            </a:endParaRPr>
          </a:p>
        </p:txBody>
      </p:sp>
      <p:sp>
        <p:nvSpPr>
          <p:cNvPr id="4" name="Title 1"/>
          <p:cNvSpPr>
            <a:spLocks noGrp="1"/>
          </p:cNvSpPr>
          <p:nvPr>
            <p:ph type="title"/>
          </p:nvPr>
        </p:nvSpPr>
        <p:spPr>
          <a:xfrm>
            <a:off x="179512" y="188640"/>
            <a:ext cx="6347713" cy="803176"/>
          </a:xfrm>
        </p:spPr>
        <p:txBody>
          <a:bodyPr>
            <a:normAutofit/>
          </a:bodyPr>
          <a:lstStyle/>
          <a:p>
            <a:r>
              <a:rPr lang="el-GR" dirty="0" smtClean="0">
                <a:solidFill>
                  <a:schemeClr val="accent2"/>
                </a:solidFill>
              </a:rPr>
              <a:t>Μέτρα κεντρικότητας</a:t>
            </a:r>
            <a:endParaRPr lang="el-GR" dirty="0">
              <a:solidFill>
                <a:schemeClr val="accent2"/>
              </a:solidFill>
            </a:endParaRPr>
          </a:p>
        </p:txBody>
      </p:sp>
    </p:spTree>
    <p:extLst>
      <p:ext uri="{BB962C8B-B14F-4D97-AF65-F5344CB8AC3E}">
        <p14:creationId xmlns:p14="http://schemas.microsoft.com/office/powerpoint/2010/main" xmlns="" val="15088889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75FD0053-15C0-4629-9DF7-DB89093A88C4}"/>
              </a:ext>
            </a:extLst>
          </p:cNvPr>
          <p:cNvSpPr>
            <a:spLocks noGrp="1"/>
          </p:cNvSpPr>
          <p:nvPr>
            <p:ph type="title"/>
          </p:nvPr>
        </p:nvSpPr>
        <p:spPr>
          <a:xfrm>
            <a:off x="0" y="116632"/>
            <a:ext cx="7058745" cy="1320800"/>
          </a:xfrm>
        </p:spPr>
        <p:txBody>
          <a:bodyPr>
            <a:normAutofit fontScale="90000"/>
          </a:bodyPr>
          <a:lstStyle/>
          <a:p>
            <a:r>
              <a:rPr lang="el-GR" dirty="0">
                <a:solidFill>
                  <a:schemeClr val="accent2"/>
                </a:solidFill>
              </a:rPr>
              <a:t>Προσαρμογή του μεγέθους των κορυφών </a:t>
            </a:r>
            <a:r>
              <a:rPr lang="el-GR" dirty="0" smtClean="0">
                <a:solidFill>
                  <a:schemeClr val="accent2"/>
                </a:solidFill>
              </a:rPr>
              <a:t>στη </a:t>
            </a:r>
            <a:r>
              <a:rPr lang="el-GR" dirty="0">
                <a:solidFill>
                  <a:schemeClr val="accent2"/>
                </a:solidFill>
              </a:rPr>
              <a:t>βαθμική κεντρικότητα</a:t>
            </a:r>
          </a:p>
        </p:txBody>
      </p:sp>
      <p:pic>
        <p:nvPicPr>
          <p:cNvPr id="4" name="Θέση περιεχομένου 3">
            <a:extLst>
              <a:ext uri="{FF2B5EF4-FFF2-40B4-BE49-F238E27FC236}">
                <a16:creationId xmlns:a16="http://schemas.microsoft.com/office/drawing/2014/main" xmlns="" id="{3A8BB06B-70D3-4AD9-AD3C-7F87FE88816E}"/>
              </a:ext>
            </a:extLst>
          </p:cNvPr>
          <p:cNvPicPr>
            <a:picLocks noGrp="1" noChangeAspect="1"/>
          </p:cNvPicPr>
          <p:nvPr>
            <p:ph idx="1"/>
          </p:nvPr>
        </p:nvPicPr>
        <p:blipFill rotWithShape="1">
          <a:blip r:embed="rId3" cstate="print"/>
          <a:srcRect l="27608" t="2580" r="23381" b="2027"/>
          <a:stretch/>
        </p:blipFill>
        <p:spPr>
          <a:xfrm>
            <a:off x="1043608" y="1268760"/>
            <a:ext cx="5184576" cy="5891564"/>
          </a:xfrm>
          <a:prstGeom prst="rect">
            <a:avLst/>
          </a:prstGeom>
        </p:spPr>
      </p:pic>
    </p:spTree>
    <p:extLst>
      <p:ext uri="{BB962C8B-B14F-4D97-AF65-F5344CB8AC3E}">
        <p14:creationId xmlns:p14="http://schemas.microsoft.com/office/powerpoint/2010/main" xmlns="" val="18913369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0F1A968A-E328-4166-B947-15CEC9BFA43D}"/>
              </a:ext>
            </a:extLst>
          </p:cNvPr>
          <p:cNvSpPr>
            <a:spLocks noGrp="1"/>
          </p:cNvSpPr>
          <p:nvPr>
            <p:ph type="title"/>
          </p:nvPr>
        </p:nvSpPr>
        <p:spPr>
          <a:xfrm>
            <a:off x="323528" y="188640"/>
            <a:ext cx="6347713" cy="803176"/>
          </a:xfrm>
        </p:spPr>
        <p:txBody>
          <a:bodyPr>
            <a:normAutofit/>
          </a:bodyPr>
          <a:lstStyle/>
          <a:p>
            <a:pPr algn="ctr"/>
            <a:r>
              <a:rPr lang="el-GR" dirty="0" err="1" smtClean="0">
                <a:solidFill>
                  <a:schemeClr val="accent2"/>
                </a:solidFill>
              </a:rPr>
              <a:t>Hubs</a:t>
            </a:r>
            <a:r>
              <a:rPr lang="el-GR" dirty="0" smtClean="0">
                <a:solidFill>
                  <a:schemeClr val="accent2"/>
                </a:solidFill>
              </a:rPr>
              <a:t> </a:t>
            </a:r>
            <a:endParaRPr lang="el-GR" dirty="0">
              <a:solidFill>
                <a:schemeClr val="accent2"/>
              </a:solidFill>
            </a:endParaRPr>
          </a:p>
        </p:txBody>
      </p:sp>
      <p:pic>
        <p:nvPicPr>
          <p:cNvPr id="4" name="Θέση περιεχομένου 3">
            <a:extLst>
              <a:ext uri="{FF2B5EF4-FFF2-40B4-BE49-F238E27FC236}">
                <a16:creationId xmlns:a16="http://schemas.microsoft.com/office/drawing/2014/main" xmlns="" id="{A9C0FE4E-D386-43E4-AB45-AB8CA2AE8B30}"/>
              </a:ext>
            </a:extLst>
          </p:cNvPr>
          <p:cNvPicPr>
            <a:picLocks noGrp="1" noChangeAspect="1"/>
          </p:cNvPicPr>
          <p:nvPr>
            <p:ph idx="1"/>
          </p:nvPr>
        </p:nvPicPr>
        <p:blipFill rotWithShape="1">
          <a:blip r:embed="rId2" cstate="print"/>
          <a:srcRect l="29807" t="-2013" r="26923" b="5352"/>
          <a:stretch/>
        </p:blipFill>
        <p:spPr>
          <a:xfrm>
            <a:off x="1043608" y="915010"/>
            <a:ext cx="5472608" cy="5837446"/>
          </a:xfrm>
          <a:prstGeom prst="rect">
            <a:avLst/>
          </a:prstGeom>
        </p:spPr>
      </p:pic>
    </p:spTree>
    <p:extLst>
      <p:ext uri="{BB962C8B-B14F-4D97-AF65-F5344CB8AC3E}">
        <p14:creationId xmlns:p14="http://schemas.microsoft.com/office/powerpoint/2010/main" xmlns="" val="4350458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C6744051-555E-4C26-ADF8-8B26724DE34A}"/>
              </a:ext>
            </a:extLst>
          </p:cNvPr>
          <p:cNvSpPr>
            <a:spLocks noGrp="1"/>
          </p:cNvSpPr>
          <p:nvPr>
            <p:ph type="title"/>
          </p:nvPr>
        </p:nvSpPr>
        <p:spPr>
          <a:xfrm>
            <a:off x="-22865" y="116632"/>
            <a:ext cx="6347713" cy="659160"/>
          </a:xfrm>
        </p:spPr>
        <p:txBody>
          <a:bodyPr/>
          <a:lstStyle/>
          <a:p>
            <a:pPr algn="ctr"/>
            <a:r>
              <a:rPr lang="el-GR" dirty="0" err="1" smtClean="0">
                <a:solidFill>
                  <a:schemeClr val="accent2"/>
                </a:solidFill>
              </a:rPr>
              <a:t>Authorities</a:t>
            </a:r>
            <a:r>
              <a:rPr lang="el-GR" dirty="0" smtClean="0"/>
              <a:t> </a:t>
            </a:r>
            <a:endParaRPr lang="el-GR" dirty="0"/>
          </a:p>
        </p:txBody>
      </p:sp>
      <p:pic>
        <p:nvPicPr>
          <p:cNvPr id="4" name="Θέση περιεχομένου 3">
            <a:extLst>
              <a:ext uri="{FF2B5EF4-FFF2-40B4-BE49-F238E27FC236}">
                <a16:creationId xmlns:a16="http://schemas.microsoft.com/office/drawing/2014/main" xmlns="" id="{B158D2EB-B136-4E69-B45F-CADABCFC0B27}"/>
              </a:ext>
            </a:extLst>
          </p:cNvPr>
          <p:cNvPicPr>
            <a:picLocks noGrp="1" noChangeAspect="1"/>
          </p:cNvPicPr>
          <p:nvPr>
            <p:ph idx="1"/>
          </p:nvPr>
        </p:nvPicPr>
        <p:blipFill rotWithShape="1">
          <a:blip r:embed="rId3" cstate="print"/>
          <a:srcRect l="26119" t="156" r="20571" b="7381"/>
          <a:stretch/>
        </p:blipFill>
        <p:spPr>
          <a:xfrm>
            <a:off x="683568" y="1020580"/>
            <a:ext cx="5832649" cy="5832647"/>
          </a:xfrm>
          <a:prstGeom prst="rect">
            <a:avLst/>
          </a:prstGeom>
        </p:spPr>
      </p:pic>
    </p:spTree>
    <p:extLst>
      <p:ext uri="{BB962C8B-B14F-4D97-AF65-F5344CB8AC3E}">
        <p14:creationId xmlns:p14="http://schemas.microsoft.com/office/powerpoint/2010/main" xmlns="" val="34186248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6E2ED2DC-351D-405A-8434-B15B164F5D96}"/>
              </a:ext>
            </a:extLst>
          </p:cNvPr>
          <p:cNvSpPr>
            <a:spLocks noGrp="1"/>
          </p:cNvSpPr>
          <p:nvPr>
            <p:ph type="title"/>
          </p:nvPr>
        </p:nvSpPr>
        <p:spPr>
          <a:xfrm>
            <a:off x="0" y="116632"/>
            <a:ext cx="6347713" cy="659160"/>
          </a:xfrm>
        </p:spPr>
        <p:txBody>
          <a:bodyPr/>
          <a:lstStyle/>
          <a:p>
            <a:pPr algn="ctr"/>
            <a:r>
              <a:rPr lang="en-US" dirty="0" smtClean="0">
                <a:solidFill>
                  <a:schemeClr val="accent2"/>
                </a:solidFill>
              </a:rPr>
              <a:t>K</a:t>
            </a:r>
            <a:r>
              <a:rPr lang="el-GR" dirty="0" smtClean="0">
                <a:solidFill>
                  <a:schemeClr val="accent2"/>
                </a:solidFill>
              </a:rPr>
              <a:t>εντρικότητα εγγύτητας</a:t>
            </a:r>
            <a:endParaRPr lang="el-GR" dirty="0">
              <a:solidFill>
                <a:schemeClr val="accent2"/>
              </a:solidFill>
            </a:endParaRPr>
          </a:p>
        </p:txBody>
      </p:sp>
      <p:pic>
        <p:nvPicPr>
          <p:cNvPr id="4" name="Θέση περιεχομένου 3">
            <a:extLst>
              <a:ext uri="{FF2B5EF4-FFF2-40B4-BE49-F238E27FC236}">
                <a16:creationId xmlns:a16="http://schemas.microsoft.com/office/drawing/2014/main" xmlns="" id="{AFB0C4AF-D354-4806-8CAC-3210CBD35930}"/>
              </a:ext>
            </a:extLst>
          </p:cNvPr>
          <p:cNvPicPr>
            <a:picLocks noGrp="1" noChangeAspect="1"/>
          </p:cNvPicPr>
          <p:nvPr>
            <p:ph idx="1"/>
          </p:nvPr>
        </p:nvPicPr>
        <p:blipFill rotWithShape="1">
          <a:blip r:embed="rId3" cstate="print"/>
          <a:srcRect l="28049" t="-1812" r="25107" b="7940"/>
          <a:stretch/>
        </p:blipFill>
        <p:spPr>
          <a:xfrm>
            <a:off x="0" y="548680"/>
            <a:ext cx="6012160" cy="6946369"/>
          </a:xfrm>
          <a:prstGeom prst="rect">
            <a:avLst/>
          </a:prstGeom>
        </p:spPr>
      </p:pic>
    </p:spTree>
    <p:extLst>
      <p:ext uri="{BB962C8B-B14F-4D97-AF65-F5344CB8AC3E}">
        <p14:creationId xmlns:p14="http://schemas.microsoft.com/office/powerpoint/2010/main" xmlns="" val="34690282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9FC6D237-FF11-4FEE-B74D-D11EFC39357B}"/>
              </a:ext>
            </a:extLst>
          </p:cNvPr>
          <p:cNvSpPr>
            <a:spLocks noGrp="1"/>
          </p:cNvSpPr>
          <p:nvPr>
            <p:ph type="title"/>
          </p:nvPr>
        </p:nvSpPr>
        <p:spPr>
          <a:xfrm>
            <a:off x="-468560" y="116632"/>
            <a:ext cx="6347713" cy="659160"/>
          </a:xfrm>
        </p:spPr>
        <p:txBody>
          <a:bodyPr/>
          <a:lstStyle/>
          <a:p>
            <a:pPr algn="ctr"/>
            <a:r>
              <a:rPr lang="el-GR" dirty="0" smtClean="0">
                <a:solidFill>
                  <a:schemeClr val="accent2"/>
                </a:solidFill>
              </a:rPr>
              <a:t>Διαμεσότητα</a:t>
            </a:r>
            <a:endParaRPr lang="el-GR" dirty="0">
              <a:solidFill>
                <a:schemeClr val="accent2"/>
              </a:solidFill>
            </a:endParaRPr>
          </a:p>
        </p:txBody>
      </p:sp>
      <p:pic>
        <p:nvPicPr>
          <p:cNvPr id="4" name="Θέση περιεχομένου 3">
            <a:extLst>
              <a:ext uri="{FF2B5EF4-FFF2-40B4-BE49-F238E27FC236}">
                <a16:creationId xmlns:a16="http://schemas.microsoft.com/office/drawing/2014/main" xmlns="" id="{FBEA0784-9F73-49AD-A82E-54BA36F45CF5}"/>
              </a:ext>
            </a:extLst>
          </p:cNvPr>
          <p:cNvPicPr>
            <a:picLocks noGrp="1" noChangeAspect="1"/>
          </p:cNvPicPr>
          <p:nvPr>
            <p:ph idx="1"/>
          </p:nvPr>
        </p:nvPicPr>
        <p:blipFill rotWithShape="1">
          <a:blip r:embed="rId3" cstate="print"/>
          <a:srcRect l="12417" t="1141" r="15579" b="11665"/>
          <a:stretch/>
        </p:blipFill>
        <p:spPr>
          <a:xfrm>
            <a:off x="-24862" y="891929"/>
            <a:ext cx="6109672" cy="5982385"/>
          </a:xfrm>
          <a:prstGeom prst="rect">
            <a:avLst/>
          </a:prstGeom>
        </p:spPr>
      </p:pic>
      <p:sp>
        <p:nvSpPr>
          <p:cNvPr id="5" name="Rectangle 4"/>
          <p:cNvSpPr/>
          <p:nvPr/>
        </p:nvSpPr>
        <p:spPr>
          <a:xfrm>
            <a:off x="2214546" y="1071546"/>
            <a:ext cx="357190"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bg1"/>
              </a:solidFill>
            </a:endParaRPr>
          </a:p>
        </p:txBody>
      </p:sp>
    </p:spTree>
    <p:extLst>
      <p:ext uri="{BB962C8B-B14F-4D97-AF65-F5344CB8AC3E}">
        <p14:creationId xmlns:p14="http://schemas.microsoft.com/office/powerpoint/2010/main" xmlns="" val="640038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528" y="-99392"/>
            <a:ext cx="7084134" cy="936104"/>
          </a:xfrm>
        </p:spPr>
        <p:txBody>
          <a:bodyPr>
            <a:normAutofit/>
          </a:bodyPr>
          <a:lstStyle/>
          <a:p>
            <a:r>
              <a:rPr lang="el-GR" sz="3200" dirty="0">
                <a:solidFill>
                  <a:schemeClr val="accent2">
                    <a:lumMod val="75000"/>
                  </a:schemeClr>
                </a:solidFill>
              </a:rPr>
              <a:t>Δίκτυο </a:t>
            </a:r>
            <a:r>
              <a:rPr lang="el-GR" sz="3200" dirty="0" smtClean="0">
                <a:solidFill>
                  <a:schemeClr val="accent2">
                    <a:lumMod val="75000"/>
                  </a:schemeClr>
                </a:solidFill>
              </a:rPr>
              <a:t>1_Βακρατσά </a:t>
            </a:r>
            <a:r>
              <a:rPr lang="el-GR" sz="3200" dirty="0">
                <a:solidFill>
                  <a:schemeClr val="accent2">
                    <a:lumMod val="75000"/>
                  </a:schemeClr>
                </a:solidFill>
              </a:rPr>
              <a:t>Θεοδώρα</a:t>
            </a:r>
          </a:p>
        </p:txBody>
      </p:sp>
      <p:sp>
        <p:nvSpPr>
          <p:cNvPr id="3" name="Subtitle 2"/>
          <p:cNvSpPr>
            <a:spLocks noGrp="1"/>
          </p:cNvSpPr>
          <p:nvPr>
            <p:ph type="subTitle" idx="1"/>
          </p:nvPr>
        </p:nvSpPr>
        <p:spPr>
          <a:xfrm>
            <a:off x="539552" y="1052736"/>
            <a:ext cx="6971067" cy="5805264"/>
          </a:xfrm>
        </p:spPr>
        <p:txBody>
          <a:bodyPr>
            <a:normAutofit/>
          </a:bodyPr>
          <a:lstStyle/>
          <a:p>
            <a:pPr algn="l"/>
            <a:r>
              <a:rPr lang="el-GR" sz="2000" dirty="0" smtClean="0"/>
              <a:t>     </a:t>
            </a:r>
            <a:r>
              <a:rPr lang="el-GR" sz="2000" dirty="0" smtClean="0">
                <a:solidFill>
                  <a:schemeClr val="tx1"/>
                </a:solidFill>
              </a:rPr>
              <a:t>Εννοιολογικό Δίκτυο </a:t>
            </a:r>
            <a:r>
              <a:rPr lang="en-US" sz="2000" b="1" dirty="0" smtClean="0">
                <a:solidFill>
                  <a:schemeClr val="tx1"/>
                </a:solidFill>
              </a:rPr>
              <a:t>Linked Jazz</a:t>
            </a:r>
            <a:endParaRPr lang="el-GR" sz="2000" b="1" dirty="0">
              <a:solidFill>
                <a:schemeClr val="tx1"/>
              </a:solidFill>
            </a:endParaRPr>
          </a:p>
          <a:p>
            <a:pPr marL="257175" indent="-257175" algn="l">
              <a:lnSpc>
                <a:spcPct val="50000"/>
              </a:lnSpc>
              <a:buFont typeface="Arial" panose="020B0604020202020204" pitchFamily="34" charset="0"/>
              <a:buChar char="•"/>
            </a:pPr>
            <a:endParaRPr lang="el-GR" sz="1500" dirty="0">
              <a:solidFill>
                <a:schemeClr val="tx1"/>
              </a:solidFill>
            </a:endParaRPr>
          </a:p>
          <a:p>
            <a:pPr marL="257175" indent="-257175" algn="l">
              <a:lnSpc>
                <a:spcPct val="100000"/>
              </a:lnSpc>
              <a:buFont typeface="Arial" panose="020B0604020202020204" pitchFamily="34" charset="0"/>
              <a:buChar char="•"/>
            </a:pPr>
            <a:r>
              <a:rPr lang="el-GR" dirty="0">
                <a:solidFill>
                  <a:schemeClr val="tx1"/>
                </a:solidFill>
              </a:rPr>
              <a:t>Η μελέτη και η κατασκευή του δικτύου έγινε από μια </a:t>
            </a:r>
            <a:r>
              <a:rPr lang="el-GR" dirty="0" smtClean="0">
                <a:solidFill>
                  <a:schemeClr val="tx1"/>
                </a:solidFill>
              </a:rPr>
              <a:t>ομάδα φοιτητών του Πανεπιστημίου </a:t>
            </a:r>
            <a:r>
              <a:rPr lang="el-GR" dirty="0">
                <a:solidFill>
                  <a:schemeClr val="tx1"/>
                </a:solidFill>
              </a:rPr>
              <a:t>της Νέας Υόρκης, </a:t>
            </a:r>
            <a:r>
              <a:rPr lang="en-US" dirty="0">
                <a:solidFill>
                  <a:schemeClr val="tx1"/>
                </a:solidFill>
              </a:rPr>
              <a:t>Pratt Institute School of Information</a:t>
            </a:r>
            <a:r>
              <a:rPr lang="el-GR" dirty="0">
                <a:solidFill>
                  <a:schemeClr val="tx1"/>
                </a:solidFill>
              </a:rPr>
              <a:t> </a:t>
            </a:r>
            <a:r>
              <a:rPr lang="en-US" dirty="0">
                <a:solidFill>
                  <a:schemeClr val="tx1"/>
                </a:solidFill>
              </a:rPr>
              <a:t>and Library </a:t>
            </a:r>
            <a:r>
              <a:rPr lang="en-US" dirty="0" smtClean="0">
                <a:solidFill>
                  <a:schemeClr val="tx1"/>
                </a:solidFill>
              </a:rPr>
              <a:t>Science</a:t>
            </a:r>
            <a:r>
              <a:rPr lang="el-GR" dirty="0">
                <a:solidFill>
                  <a:schemeClr val="tx1"/>
                </a:solidFill>
              </a:rPr>
              <a:t>, με επικεφαλής την καθηγήτρια </a:t>
            </a:r>
            <a:r>
              <a:rPr lang="en-US" dirty="0">
                <a:solidFill>
                  <a:schemeClr val="tx1"/>
                </a:solidFill>
              </a:rPr>
              <a:t>Cristina </a:t>
            </a:r>
            <a:r>
              <a:rPr lang="en-US" dirty="0" err="1" smtClean="0">
                <a:solidFill>
                  <a:schemeClr val="tx1"/>
                </a:solidFill>
              </a:rPr>
              <a:t>Pattuelli</a:t>
            </a:r>
            <a:r>
              <a:rPr lang="el-GR" dirty="0" smtClean="0">
                <a:solidFill>
                  <a:schemeClr val="tx1"/>
                </a:solidFill>
              </a:rPr>
              <a:t> </a:t>
            </a:r>
            <a:endParaRPr lang="el-GR" dirty="0">
              <a:solidFill>
                <a:schemeClr val="tx1"/>
              </a:solidFill>
            </a:endParaRPr>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r>
              <a:rPr lang="en-US" sz="1500" dirty="0" smtClean="0"/>
              <a:t>Linkedjazz.org</a:t>
            </a:r>
          </a:p>
          <a:p>
            <a:pPr algn="l">
              <a:lnSpc>
                <a:spcPct val="50000"/>
              </a:lnSpc>
            </a:pPr>
            <a:endParaRPr lang="el-GR" sz="1500" dirty="0"/>
          </a:p>
          <a:p>
            <a:pPr algn="l">
              <a:lnSpc>
                <a:spcPct val="50000"/>
              </a:lnSpc>
            </a:pPr>
            <a:endParaRPr lang="el-GR"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19672" y="3642130"/>
            <a:ext cx="2648219" cy="198616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076056" y="3642130"/>
            <a:ext cx="2642584" cy="1981938"/>
          </a:xfrm>
          <a:prstGeom prst="rect">
            <a:avLst/>
          </a:prstGeom>
        </p:spPr>
      </p:pic>
    </p:spTree>
    <p:extLst>
      <p:ext uri="{BB962C8B-B14F-4D97-AF65-F5344CB8AC3E}">
        <p14:creationId xmlns:p14="http://schemas.microsoft.com/office/powerpoint/2010/main" xmlns="" val="11064400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ctrTitle"/>
          </p:nvPr>
        </p:nvSpPr>
        <p:spPr>
          <a:xfrm>
            <a:off x="-900608" y="332656"/>
            <a:ext cx="7772400" cy="770428"/>
          </a:xfrm>
        </p:spPr>
        <p:txBody>
          <a:bodyPr/>
          <a:lstStyle/>
          <a:p>
            <a:r>
              <a:rPr lang="el-GR" sz="3600" dirty="0" smtClean="0">
                <a:solidFill>
                  <a:schemeClr val="accent2"/>
                </a:solidFill>
              </a:rPr>
              <a:t>Δίκτυο 5: </a:t>
            </a:r>
            <a:r>
              <a:rPr lang="en-US" sz="3600" dirty="0" smtClean="0">
                <a:solidFill>
                  <a:schemeClr val="accent2"/>
                </a:solidFill>
              </a:rPr>
              <a:t>Meta-knowledge</a:t>
            </a:r>
            <a:endParaRPr lang="el-GR" sz="3600" dirty="0">
              <a:solidFill>
                <a:schemeClr val="accent2"/>
              </a:solidFill>
            </a:endParaRPr>
          </a:p>
        </p:txBody>
      </p:sp>
      <p:sp>
        <p:nvSpPr>
          <p:cNvPr id="3" name="2 - Υπότιτλος"/>
          <p:cNvSpPr>
            <a:spLocks noGrp="1"/>
          </p:cNvSpPr>
          <p:nvPr>
            <p:ph type="subTitle" idx="1"/>
          </p:nvPr>
        </p:nvSpPr>
        <p:spPr>
          <a:xfrm>
            <a:off x="467544" y="1196752"/>
            <a:ext cx="7572428" cy="5400600"/>
          </a:xfrm>
        </p:spPr>
        <p:txBody>
          <a:bodyPr>
            <a:normAutofit fontScale="92500" lnSpcReduction="20000"/>
          </a:bodyPr>
          <a:lstStyle/>
          <a:p>
            <a:r>
              <a:rPr lang="en-US" dirty="0" smtClean="0">
                <a:solidFill>
                  <a:schemeClr val="accent2">
                    <a:lumMod val="50000"/>
                  </a:schemeClr>
                </a:solidFill>
              </a:rPr>
              <a:t>Network question</a:t>
            </a:r>
          </a:p>
          <a:p>
            <a:pPr algn="l"/>
            <a:r>
              <a:rPr lang="el-GR" sz="2400" dirty="0" smtClean="0">
                <a:solidFill>
                  <a:schemeClr val="accent2">
                    <a:lumMod val="50000"/>
                  </a:schemeClr>
                </a:solidFill>
              </a:rPr>
              <a:t>Το δίκτυο </a:t>
            </a:r>
            <a:r>
              <a:rPr lang="en-US" sz="2400" dirty="0" smtClean="0">
                <a:solidFill>
                  <a:schemeClr val="accent2">
                    <a:lumMod val="50000"/>
                  </a:schemeClr>
                </a:solidFill>
              </a:rPr>
              <a:t>Meta</a:t>
            </a:r>
            <a:r>
              <a:rPr lang="el-GR" sz="2400" dirty="0" smtClean="0">
                <a:solidFill>
                  <a:schemeClr val="accent2">
                    <a:lumMod val="50000"/>
                  </a:schemeClr>
                </a:solidFill>
              </a:rPr>
              <a:t>-</a:t>
            </a:r>
            <a:r>
              <a:rPr lang="en-US" sz="2400" dirty="0" smtClean="0">
                <a:solidFill>
                  <a:schemeClr val="accent2">
                    <a:lumMod val="50000"/>
                  </a:schemeClr>
                </a:solidFill>
              </a:rPr>
              <a:t>knowledge</a:t>
            </a:r>
            <a:r>
              <a:rPr lang="el-GR" sz="2400" dirty="0" smtClean="0">
                <a:solidFill>
                  <a:schemeClr val="accent2">
                    <a:lumMod val="50000"/>
                  </a:schemeClr>
                </a:solidFill>
              </a:rPr>
              <a:t> αφορά τον τρόπο λειτουργίας μιας εταιρίας, </a:t>
            </a:r>
            <a:r>
              <a:rPr lang="el-GR" sz="2400" dirty="0">
                <a:solidFill>
                  <a:schemeClr val="accent2">
                    <a:lumMod val="50000"/>
                  </a:schemeClr>
                </a:solidFill>
              </a:rPr>
              <a:t>δηλαδή των </a:t>
            </a:r>
            <a:r>
              <a:rPr lang="el-GR" sz="2400" dirty="0" smtClean="0">
                <a:solidFill>
                  <a:schemeClr val="accent2">
                    <a:lumMod val="50000"/>
                  </a:schemeClr>
                </a:solidFill>
              </a:rPr>
              <a:t>υπαλλήλων της, και συγκεκριμένα τη βαθμολόγηση της ερώτησης «Πόσο συχνά ήρθατε σε επαφή στη διάρκεια του τελευταίου μήνα με καθένα από τα επόμενα άτομα για γενική καθοδήγηση ή για παραπομπές σε άλλες πηγές πληροφοριών».</a:t>
            </a:r>
          </a:p>
          <a:p>
            <a:pPr algn="l"/>
            <a:endParaRPr lang="el-GR" sz="1900" dirty="0" smtClean="0">
              <a:solidFill>
                <a:schemeClr val="accent2">
                  <a:lumMod val="50000"/>
                </a:schemeClr>
              </a:solidFill>
            </a:endParaRPr>
          </a:p>
          <a:p>
            <a:pPr algn="l"/>
            <a:endParaRPr lang="en-US" sz="1900" dirty="0" smtClean="0">
              <a:solidFill>
                <a:schemeClr val="accent2">
                  <a:lumMod val="50000"/>
                </a:schemeClr>
              </a:solidFill>
            </a:endParaRPr>
          </a:p>
          <a:p>
            <a:pPr algn="l"/>
            <a:r>
              <a:rPr lang="el-GR" sz="1900" dirty="0" smtClean="0">
                <a:solidFill>
                  <a:schemeClr val="accent2">
                    <a:lumMod val="50000"/>
                  </a:schemeClr>
                </a:solidFill>
              </a:rPr>
              <a:t> Η κλίμακα των απαντήσεων ήταν:</a:t>
            </a:r>
          </a:p>
          <a:p>
            <a:pPr algn="l"/>
            <a:endParaRPr lang="en-US" sz="1900" dirty="0" smtClean="0">
              <a:solidFill>
                <a:schemeClr val="accent2">
                  <a:lumMod val="50000"/>
                </a:schemeClr>
              </a:solidFill>
            </a:endParaRPr>
          </a:p>
          <a:p>
            <a:pPr algn="l"/>
            <a:r>
              <a:rPr lang="en-US" sz="1900" dirty="0" smtClean="0">
                <a:solidFill>
                  <a:schemeClr val="accent2">
                    <a:lumMod val="50000"/>
                  </a:schemeClr>
                </a:solidFill>
              </a:rPr>
              <a:t>0: I have not turned to this person during the last month </a:t>
            </a:r>
          </a:p>
          <a:p>
            <a:pPr algn="l"/>
            <a:r>
              <a:rPr lang="en-US" sz="1900" dirty="0" smtClean="0">
                <a:solidFill>
                  <a:schemeClr val="accent2">
                    <a:lumMod val="50000"/>
                  </a:schemeClr>
                </a:solidFill>
              </a:rPr>
              <a:t>1: I have turned to this person 1–2 times during the last month </a:t>
            </a:r>
          </a:p>
          <a:p>
            <a:pPr algn="l"/>
            <a:r>
              <a:rPr lang="en-US" sz="1900" dirty="0" smtClean="0">
                <a:solidFill>
                  <a:schemeClr val="accent2">
                    <a:lumMod val="50000"/>
                  </a:schemeClr>
                </a:solidFill>
              </a:rPr>
              <a:t>2: I have turned to this person 3–4 times during the last month</a:t>
            </a:r>
          </a:p>
          <a:p>
            <a:pPr algn="l"/>
            <a:r>
              <a:rPr lang="en-US" sz="1900" dirty="0" smtClean="0">
                <a:solidFill>
                  <a:schemeClr val="accent2">
                    <a:lumMod val="50000"/>
                  </a:schemeClr>
                </a:solidFill>
              </a:rPr>
              <a:t>3: I have turned to this person 5–6 times during the last month </a:t>
            </a:r>
          </a:p>
          <a:p>
            <a:pPr algn="l"/>
            <a:r>
              <a:rPr lang="en-US" sz="1900" dirty="0" smtClean="0">
                <a:solidFill>
                  <a:schemeClr val="accent2">
                    <a:lumMod val="50000"/>
                  </a:schemeClr>
                </a:solidFill>
              </a:rPr>
              <a:t>4: I have turned to this person 7 or more times during the last month</a:t>
            </a:r>
          </a:p>
          <a:p>
            <a:endParaRPr lang="el-GR" dirty="0"/>
          </a:p>
        </p:txBody>
      </p:sp>
      <p:pic>
        <p:nvPicPr>
          <p:cNvPr id="4" name="Picture 3" descr="home-13-1280x443.jpg"/>
          <p:cNvPicPr>
            <a:picLocks noChangeAspect="1"/>
          </p:cNvPicPr>
          <p:nvPr/>
        </p:nvPicPr>
        <p:blipFill>
          <a:blip r:embed="rId3" cstate="print"/>
          <a:stretch>
            <a:fillRect/>
          </a:stretch>
        </p:blipFill>
        <p:spPr>
          <a:xfrm>
            <a:off x="4984826" y="3214686"/>
            <a:ext cx="4159174" cy="1439464"/>
          </a:xfrm>
          <a:prstGeom prst="rect">
            <a:avLst/>
          </a:prstGeom>
        </p:spPr>
      </p:pic>
    </p:spTree>
    <p:extLst>
      <p:ext uri="{BB962C8B-B14F-4D97-AF65-F5344CB8AC3E}">
        <p14:creationId xmlns:p14="http://schemas.microsoft.com/office/powerpoint/2010/main" xmlns="" val="20270047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285720" y="0"/>
            <a:ext cx="8229600" cy="868346"/>
          </a:xfrm>
        </p:spPr>
        <p:txBody>
          <a:bodyPr>
            <a:normAutofit/>
          </a:bodyPr>
          <a:lstStyle/>
          <a:p>
            <a:pPr algn="l"/>
            <a:r>
              <a:rPr lang="el-GR" sz="4000" dirty="0" smtClean="0">
                <a:solidFill>
                  <a:schemeClr val="accent2">
                    <a:lumMod val="75000"/>
                  </a:schemeClr>
                </a:solidFill>
              </a:rPr>
              <a:t>Χαρακτηριστικά Δικτύου</a:t>
            </a:r>
            <a:endParaRPr lang="el-GR" sz="4000" dirty="0">
              <a:solidFill>
                <a:schemeClr val="accent2">
                  <a:lumMod val="75000"/>
                </a:schemeClr>
              </a:solidFill>
            </a:endParaRPr>
          </a:p>
        </p:txBody>
      </p:sp>
      <p:pic>
        <p:nvPicPr>
          <p:cNvPr id="8" name="7 - Θέση περιεχομένου" descr="11.png"/>
          <p:cNvPicPr>
            <a:picLocks noGrp="1" noChangeAspect="1"/>
          </p:cNvPicPr>
          <p:nvPr>
            <p:ph idx="1"/>
          </p:nvPr>
        </p:nvPicPr>
        <p:blipFill>
          <a:blip r:embed="rId3" cstate="print"/>
          <a:stretch>
            <a:fillRect/>
          </a:stretch>
        </p:blipFill>
        <p:spPr>
          <a:xfrm>
            <a:off x="4571999" y="1285860"/>
            <a:ext cx="4572001" cy="4631636"/>
          </a:xfrm>
        </p:spPr>
      </p:pic>
      <p:sp>
        <p:nvSpPr>
          <p:cNvPr id="13" name="12 - TextBox"/>
          <p:cNvSpPr txBox="1"/>
          <p:nvPr/>
        </p:nvSpPr>
        <p:spPr>
          <a:xfrm>
            <a:off x="0" y="1000108"/>
            <a:ext cx="6215106" cy="4801314"/>
          </a:xfrm>
          <a:prstGeom prst="rect">
            <a:avLst/>
          </a:prstGeom>
          <a:noFill/>
        </p:spPr>
        <p:txBody>
          <a:bodyPr wrap="square" rtlCol="0">
            <a:spAutoFit/>
          </a:bodyPr>
          <a:lstStyle/>
          <a:p>
            <a:pPr>
              <a:buFont typeface="Arial" pitchFamily="34" charset="0"/>
              <a:buChar char="•"/>
            </a:pPr>
            <a:r>
              <a:rPr lang="el-GR" dirty="0" smtClean="0">
                <a:solidFill>
                  <a:prstClr val="black"/>
                </a:solidFill>
              </a:rPr>
              <a:t>Είναι απλό</a:t>
            </a:r>
            <a:r>
              <a:rPr lang="en-US" dirty="0" smtClean="0">
                <a:solidFill>
                  <a:prstClr val="black"/>
                </a:solidFill>
              </a:rPr>
              <a:t> </a:t>
            </a:r>
            <a:r>
              <a:rPr lang="el-GR" dirty="0" smtClean="0">
                <a:solidFill>
                  <a:prstClr val="black"/>
                </a:solidFill>
              </a:rPr>
              <a:t>(όχι λούπες, όχι πολλαπλές ακμές)</a:t>
            </a:r>
            <a:r>
              <a:rPr lang="en-US" dirty="0" smtClean="0">
                <a:solidFill>
                  <a:prstClr val="black"/>
                </a:solidFill>
              </a:rPr>
              <a:t>  </a:t>
            </a:r>
            <a:endParaRPr lang="el-GR" sz="1600" dirty="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Είναι κατευθυνόμενο</a:t>
            </a:r>
            <a:r>
              <a:rPr lang="en-US" dirty="0" smtClean="0">
                <a:solidFill>
                  <a:prstClr val="black"/>
                </a:solidFill>
              </a:rPr>
              <a:t>  </a:t>
            </a:r>
            <a:endParaRPr lang="el-GR" sz="1600" dirty="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Πλήθος κορυφών → 16</a:t>
            </a:r>
            <a:r>
              <a:rPr lang="en-US" dirty="0" smtClean="0">
                <a:solidFill>
                  <a:prstClr val="black"/>
                </a:solidFill>
              </a:rPr>
              <a:t>  </a:t>
            </a:r>
            <a:endParaRPr lang="el-GR" sz="1600" dirty="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Πλήθος ακμών → 93</a:t>
            </a:r>
            <a:r>
              <a:rPr lang="en-US" dirty="0" smtClean="0">
                <a:solidFill>
                  <a:prstClr val="black"/>
                </a:solidFill>
              </a:rPr>
              <a:t> </a:t>
            </a:r>
            <a:endParaRPr lang="el-GR" sz="1600" dirty="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Είναι συνδετικό αν δε λάβουμε υπόψιν</a:t>
            </a:r>
          </a:p>
          <a:p>
            <a:r>
              <a:rPr lang="el-GR" dirty="0">
                <a:solidFill>
                  <a:prstClr val="black"/>
                </a:solidFill>
              </a:rPr>
              <a:t> </a:t>
            </a:r>
            <a:r>
              <a:rPr lang="el-GR" dirty="0" smtClean="0">
                <a:solidFill>
                  <a:prstClr val="black"/>
                </a:solidFill>
              </a:rPr>
              <a:t> την κατεύθυνση</a:t>
            </a:r>
            <a:r>
              <a:rPr lang="en-US" dirty="0" smtClean="0">
                <a:solidFill>
                  <a:prstClr val="black"/>
                </a:solidFill>
              </a:rPr>
              <a:t> </a:t>
            </a:r>
            <a:endParaRPr lang="el-GR" sz="1600" dirty="0" smtClean="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Δεν είναι συνδετικό αν λάβουμε υπόψιν </a:t>
            </a:r>
          </a:p>
          <a:p>
            <a:r>
              <a:rPr lang="el-GR" dirty="0" smtClean="0">
                <a:solidFill>
                  <a:prstClr val="black"/>
                </a:solidFill>
              </a:rPr>
              <a:t>  την κατεύθυνση</a:t>
            </a:r>
            <a:r>
              <a:rPr lang="en-US" dirty="0" smtClean="0">
                <a:solidFill>
                  <a:prstClr val="black"/>
                </a:solidFill>
              </a:rPr>
              <a:t> </a:t>
            </a:r>
            <a:endParaRPr lang="el-GR" sz="1600" dirty="0" smtClean="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n-US" dirty="0" smtClean="0">
                <a:solidFill>
                  <a:prstClr val="black"/>
                </a:solidFill>
              </a:rPr>
              <a:t>girth</a:t>
            </a:r>
            <a:r>
              <a:rPr lang="el-GR" dirty="0" smtClean="0">
                <a:solidFill>
                  <a:prstClr val="black"/>
                </a:solidFill>
              </a:rPr>
              <a:t> (περίμετρος)</a:t>
            </a:r>
            <a:r>
              <a:rPr lang="en-US" dirty="0" smtClean="0">
                <a:solidFill>
                  <a:prstClr val="black"/>
                </a:solidFill>
              </a:rPr>
              <a:t> → 3</a:t>
            </a:r>
            <a:r>
              <a:rPr lang="el-GR" dirty="0" smtClean="0">
                <a:solidFill>
                  <a:prstClr val="black"/>
                </a:solidFill>
              </a:rPr>
              <a:t>  (</a:t>
            </a:r>
            <a:r>
              <a:rPr lang="en-US" dirty="0" smtClean="0">
                <a:solidFill>
                  <a:prstClr val="black"/>
                </a:solidFill>
              </a:rPr>
              <a:t>TB-JB-CC)</a:t>
            </a:r>
            <a:endParaRPr lang="el-GR" dirty="0" smtClean="0">
              <a:solidFill>
                <a:prstClr val="black"/>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Πυκνότητα </a:t>
            </a:r>
            <a:r>
              <a:rPr lang="el-GR" dirty="0" smtClean="0">
                <a:solidFill>
                  <a:prstClr val="black"/>
                </a:solidFill>
                <a:latin typeface="Calibri"/>
                <a:cs typeface="Calibri"/>
              </a:rPr>
              <a:t>→ 0,3875 (&gt;0.25) → πυκνό δίκτυο</a:t>
            </a:r>
            <a:endParaRPr lang="el-GR" dirty="0">
              <a:solidFill>
                <a:prstClr val="black"/>
              </a:solidFill>
            </a:endParaRPr>
          </a:p>
        </p:txBody>
      </p:sp>
    </p:spTree>
    <p:extLst>
      <p:ext uri="{BB962C8B-B14F-4D97-AF65-F5344CB8AC3E}">
        <p14:creationId xmlns:p14="http://schemas.microsoft.com/office/powerpoint/2010/main" xmlns="" val="2497368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8229600" cy="796908"/>
          </a:xfrm>
        </p:spPr>
        <p:txBody>
          <a:bodyPr>
            <a:normAutofit/>
          </a:bodyPr>
          <a:lstStyle/>
          <a:p>
            <a:pPr algn="l"/>
            <a:r>
              <a:rPr lang="el-GR" sz="4000" dirty="0" smtClean="0">
                <a:solidFill>
                  <a:schemeClr val="accent2">
                    <a:lumMod val="75000"/>
                  </a:schemeClr>
                </a:solidFill>
              </a:rPr>
              <a:t>Γραφικές Αναπαραστάσεις</a:t>
            </a:r>
            <a:endParaRPr lang="el-GR" sz="4000" dirty="0">
              <a:solidFill>
                <a:schemeClr val="accent2">
                  <a:lumMod val="75000"/>
                </a:schemeClr>
              </a:solidFill>
            </a:endParaRPr>
          </a:p>
        </p:txBody>
      </p:sp>
      <p:pic>
        <p:nvPicPr>
          <p:cNvPr id="6" name="5 - Θέση περιεχομένου" descr="333.png"/>
          <p:cNvPicPr>
            <a:picLocks noGrp="1" noChangeAspect="1"/>
          </p:cNvPicPr>
          <p:nvPr>
            <p:ph idx="1"/>
          </p:nvPr>
        </p:nvPicPr>
        <p:blipFill>
          <a:blip r:embed="rId3" cstate="print"/>
          <a:stretch>
            <a:fillRect/>
          </a:stretch>
        </p:blipFill>
        <p:spPr>
          <a:xfrm>
            <a:off x="0" y="1362063"/>
            <a:ext cx="9144000" cy="5495937"/>
          </a:xfrm>
        </p:spPr>
      </p:pic>
    </p:spTree>
    <p:extLst>
      <p:ext uri="{BB962C8B-B14F-4D97-AF65-F5344CB8AC3E}">
        <p14:creationId xmlns:p14="http://schemas.microsoft.com/office/powerpoint/2010/main" xmlns="" val="19204683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3971924" cy="725470"/>
          </a:xfrm>
        </p:spPr>
        <p:txBody>
          <a:bodyPr>
            <a:normAutofit/>
          </a:bodyPr>
          <a:lstStyle/>
          <a:p>
            <a:pPr algn="l"/>
            <a:r>
              <a:rPr lang="el-GR" sz="4000" dirty="0" smtClean="0">
                <a:solidFill>
                  <a:schemeClr val="accent2">
                    <a:lumMod val="75000"/>
                  </a:schemeClr>
                </a:solidFill>
              </a:rPr>
              <a:t>Κλίκες</a:t>
            </a:r>
            <a:endParaRPr lang="el-GR" sz="4000" dirty="0">
              <a:solidFill>
                <a:schemeClr val="accent2">
                  <a:lumMod val="75000"/>
                </a:schemeClr>
              </a:solidFill>
            </a:endParaRPr>
          </a:p>
        </p:txBody>
      </p:sp>
      <p:sp>
        <p:nvSpPr>
          <p:cNvPr id="3" name="2 - Θέση περιεχομένου"/>
          <p:cNvSpPr>
            <a:spLocks noGrp="1"/>
          </p:cNvSpPr>
          <p:nvPr>
            <p:ph idx="1"/>
          </p:nvPr>
        </p:nvSpPr>
        <p:spPr>
          <a:xfrm>
            <a:off x="0" y="1124744"/>
            <a:ext cx="8229600" cy="4983179"/>
          </a:xfrm>
        </p:spPr>
        <p:txBody>
          <a:bodyPr>
            <a:normAutofit/>
          </a:bodyPr>
          <a:lstStyle/>
          <a:p>
            <a:r>
              <a:rPr lang="el-GR" sz="2000" dirty="0" smtClean="0"/>
              <a:t>Κλίκες  → μέγιστη κλίκα – 4 κορυφές</a:t>
            </a:r>
          </a:p>
          <a:p>
            <a:pPr>
              <a:buNone/>
            </a:pPr>
            <a:r>
              <a:rPr lang="el-GR" sz="2000" dirty="0" smtClean="0"/>
              <a:t>                 ↘ 6 μέγιστες κλίκες</a:t>
            </a:r>
            <a:endParaRPr lang="el-GR" sz="2000" dirty="0"/>
          </a:p>
        </p:txBody>
      </p:sp>
      <p:pic>
        <p:nvPicPr>
          <p:cNvPr id="5" name="4 - Εικόνα" descr="2b.png"/>
          <p:cNvPicPr>
            <a:picLocks noChangeAspect="1"/>
          </p:cNvPicPr>
          <p:nvPr/>
        </p:nvPicPr>
        <p:blipFill>
          <a:blip r:embed="rId3" cstate="print"/>
          <a:stretch>
            <a:fillRect/>
          </a:stretch>
        </p:blipFill>
        <p:spPr>
          <a:xfrm>
            <a:off x="0" y="2564904"/>
            <a:ext cx="4280292" cy="3859003"/>
          </a:xfrm>
          <a:prstGeom prst="rect">
            <a:avLst/>
          </a:prstGeom>
        </p:spPr>
      </p:pic>
      <p:pic>
        <p:nvPicPr>
          <p:cNvPr id="7" name="6 - Εικόνα" descr="2c.png"/>
          <p:cNvPicPr>
            <a:picLocks noChangeAspect="1"/>
          </p:cNvPicPr>
          <p:nvPr/>
        </p:nvPicPr>
        <p:blipFill>
          <a:blip r:embed="rId4" cstate="print"/>
          <a:stretch>
            <a:fillRect/>
          </a:stretch>
        </p:blipFill>
        <p:spPr>
          <a:xfrm>
            <a:off x="4932040" y="2132818"/>
            <a:ext cx="4211960" cy="4725182"/>
          </a:xfrm>
          <a:prstGeom prst="rect">
            <a:avLst/>
          </a:prstGeom>
        </p:spPr>
      </p:pic>
      <p:pic>
        <p:nvPicPr>
          <p:cNvPr id="6" name="Picture 5" descr="27720708_1533706800081369_1089500168_n.png"/>
          <p:cNvPicPr>
            <a:picLocks noChangeAspect="1"/>
          </p:cNvPicPr>
          <p:nvPr/>
        </p:nvPicPr>
        <p:blipFill>
          <a:blip r:embed="rId5"/>
          <a:stretch>
            <a:fillRect/>
          </a:stretch>
        </p:blipFill>
        <p:spPr>
          <a:xfrm>
            <a:off x="4705341" y="2412636"/>
            <a:ext cx="4438659" cy="4445364"/>
          </a:xfrm>
          <a:prstGeom prst="rect">
            <a:avLst/>
          </a:prstGeom>
        </p:spPr>
      </p:pic>
    </p:spTree>
    <p:extLst>
      <p:ext uri="{BB962C8B-B14F-4D97-AF65-F5344CB8AC3E}">
        <p14:creationId xmlns:p14="http://schemas.microsoft.com/office/powerpoint/2010/main" xmlns="" val="101543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8229600" cy="654032"/>
          </a:xfrm>
        </p:spPr>
        <p:txBody>
          <a:bodyPr>
            <a:normAutofit fontScale="90000"/>
          </a:bodyPr>
          <a:lstStyle/>
          <a:p>
            <a:pPr algn="l"/>
            <a:r>
              <a:rPr lang="el-GR" sz="4000" dirty="0" smtClean="0">
                <a:solidFill>
                  <a:schemeClr val="accent2">
                    <a:lumMod val="75000"/>
                  </a:schemeClr>
                </a:solidFill>
              </a:rPr>
              <a:t>Σημαντικότερα Μέτρα</a:t>
            </a:r>
            <a:endParaRPr lang="el-GR" sz="4000" dirty="0">
              <a:solidFill>
                <a:schemeClr val="accent2">
                  <a:lumMod val="75000"/>
                </a:schemeClr>
              </a:solidFill>
            </a:endParaRPr>
          </a:p>
        </p:txBody>
      </p:sp>
      <p:sp>
        <p:nvSpPr>
          <p:cNvPr id="3" name="2 - Θέση περιεχομένου"/>
          <p:cNvSpPr>
            <a:spLocks noGrp="1"/>
          </p:cNvSpPr>
          <p:nvPr>
            <p:ph idx="1"/>
          </p:nvPr>
        </p:nvSpPr>
        <p:spPr>
          <a:xfrm>
            <a:off x="457200" y="928670"/>
            <a:ext cx="8686800" cy="5197493"/>
          </a:xfrm>
        </p:spPr>
        <p:txBody>
          <a:bodyPr>
            <a:normAutofit/>
          </a:bodyPr>
          <a:lstStyle/>
          <a:p>
            <a:r>
              <a:rPr lang="el-GR" sz="2400" dirty="0" smtClean="0"/>
              <a:t>Διάμετρος = 16</a:t>
            </a:r>
          </a:p>
          <a:p>
            <a:r>
              <a:rPr lang="el-GR" sz="2400" dirty="0" smtClean="0"/>
              <a:t>Ακτίνα (</a:t>
            </a:r>
            <a:r>
              <a:rPr lang="en-US" sz="2400" dirty="0" smtClean="0"/>
              <a:t>out) = 0</a:t>
            </a:r>
            <a:endParaRPr lang="el-GR" sz="2400" dirty="0"/>
          </a:p>
          <a:p>
            <a:r>
              <a:rPr lang="el-GR" sz="2400" dirty="0" smtClean="0"/>
              <a:t>Ακτίνα (</a:t>
            </a:r>
            <a:r>
              <a:rPr lang="en-US" sz="2400" dirty="0" smtClean="0"/>
              <a:t>in)</a:t>
            </a:r>
            <a:r>
              <a:rPr lang="el-GR" sz="2400" dirty="0" smtClean="0"/>
              <a:t> = 2</a:t>
            </a:r>
          </a:p>
          <a:p>
            <a:r>
              <a:rPr lang="el-GR" sz="2400" dirty="0" smtClean="0"/>
              <a:t>Μέση απόσταση = 2.5875</a:t>
            </a:r>
            <a:endParaRPr lang="en-US" sz="2400" dirty="0" smtClean="0"/>
          </a:p>
          <a:p>
            <a:pPr>
              <a:buNone/>
            </a:pPr>
            <a:endParaRPr lang="en-US" dirty="0" smtClean="0"/>
          </a:p>
          <a:p>
            <a:pPr>
              <a:buNone/>
            </a:pPr>
            <a:r>
              <a:rPr lang="el-GR" dirty="0" smtClean="0"/>
              <a:t>Κέντρο δικτύου (</a:t>
            </a:r>
            <a:r>
              <a:rPr lang="en-US" dirty="0" smtClean="0"/>
              <a:t>out) </a:t>
            </a:r>
            <a:r>
              <a:rPr lang="el-GR" dirty="0" smtClean="0"/>
              <a:t>→ </a:t>
            </a:r>
            <a:r>
              <a:rPr lang="en-US" dirty="0" smtClean="0"/>
              <a:t>TW                       </a:t>
            </a:r>
            <a:r>
              <a:rPr lang="el-GR" dirty="0" smtClean="0"/>
              <a:t>Κέντρο δικτύου </a:t>
            </a:r>
            <a:r>
              <a:rPr lang="en-US" dirty="0"/>
              <a:t>(in)→CC,PD,KG,CW </a:t>
            </a:r>
            <a:r>
              <a:rPr lang="el-GR" dirty="0" smtClean="0"/>
              <a:t>		</a:t>
            </a:r>
            <a:endParaRPr lang="en-US" dirty="0" smtClean="0"/>
          </a:p>
          <a:p>
            <a:endParaRPr lang="el-GR" sz="2400" dirty="0"/>
          </a:p>
        </p:txBody>
      </p:sp>
      <p:pic>
        <p:nvPicPr>
          <p:cNvPr id="4" name="3 - Εικόνα" descr="kentro out.png"/>
          <p:cNvPicPr>
            <a:picLocks noChangeAspect="1"/>
          </p:cNvPicPr>
          <p:nvPr/>
        </p:nvPicPr>
        <p:blipFill>
          <a:blip r:embed="rId3" cstate="print"/>
          <a:stretch>
            <a:fillRect/>
          </a:stretch>
        </p:blipFill>
        <p:spPr>
          <a:xfrm>
            <a:off x="755576" y="3781336"/>
            <a:ext cx="2928958" cy="2964035"/>
          </a:xfrm>
          <a:prstGeom prst="rect">
            <a:avLst/>
          </a:prstGeom>
        </p:spPr>
      </p:pic>
      <p:pic>
        <p:nvPicPr>
          <p:cNvPr id="5" name="4 - Εικόνα" descr="kentro in.png"/>
          <p:cNvPicPr>
            <a:picLocks noChangeAspect="1"/>
          </p:cNvPicPr>
          <p:nvPr/>
        </p:nvPicPr>
        <p:blipFill>
          <a:blip r:embed="rId4" cstate="print"/>
          <a:stretch>
            <a:fillRect/>
          </a:stretch>
        </p:blipFill>
        <p:spPr>
          <a:xfrm>
            <a:off x="5436096" y="3895833"/>
            <a:ext cx="2857520" cy="2863270"/>
          </a:xfrm>
          <a:prstGeom prst="rect">
            <a:avLst/>
          </a:prstGeom>
        </p:spPr>
      </p:pic>
    </p:spTree>
    <p:extLst>
      <p:ext uri="{BB962C8B-B14F-4D97-AF65-F5344CB8AC3E}">
        <p14:creationId xmlns:p14="http://schemas.microsoft.com/office/powerpoint/2010/main" xmlns="" val="13976331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11 - Θέση περιεχομένου"/>
          <p:cNvGraphicFramePr>
            <a:graphicFrameLocks noGrp="1"/>
          </p:cNvGraphicFramePr>
          <p:nvPr>
            <p:ph idx="1"/>
          </p:nvPr>
        </p:nvGraphicFramePr>
        <p:xfrm>
          <a:off x="357158" y="0"/>
          <a:ext cx="7572428" cy="4491293"/>
        </p:xfrm>
        <a:graphic>
          <a:graphicData uri="http://schemas.openxmlformats.org/drawingml/2006/table">
            <a:tbl>
              <a:tblPr firstRow="1" bandRow="1">
                <a:tableStyleId>{21E4AEA4-8DFA-4A89-87EB-49C32662AFE0}</a:tableStyleId>
              </a:tblPr>
              <a:tblGrid>
                <a:gridCol w="2469532"/>
                <a:gridCol w="1481300"/>
                <a:gridCol w="1549894"/>
                <a:gridCol w="2071702"/>
              </a:tblGrid>
              <a:tr h="465016">
                <a:tc gridSpan="4">
                  <a:txBody>
                    <a:bodyPr/>
                    <a:lstStyle/>
                    <a:p>
                      <a:pPr algn="ctr"/>
                      <a:r>
                        <a:rPr lang="el-GR" sz="2400" dirty="0" smtClean="0"/>
                        <a:t>Μέτρα Κεντρικότητας</a:t>
                      </a:r>
                      <a:endParaRPr lang="el-GR" sz="2400" dirty="0"/>
                    </a:p>
                  </a:txBody>
                  <a:tcPr/>
                </a:tc>
                <a:tc hMerge="1">
                  <a:txBody>
                    <a:bodyPr/>
                    <a:lstStyle/>
                    <a:p>
                      <a:endParaRPr lang="el-GR"/>
                    </a:p>
                  </a:txBody>
                  <a:tcPr/>
                </a:tc>
                <a:tc hMerge="1">
                  <a:txBody>
                    <a:bodyPr/>
                    <a:lstStyle/>
                    <a:p>
                      <a:endParaRPr lang="el-GR"/>
                    </a:p>
                  </a:txBody>
                  <a:tcPr/>
                </a:tc>
                <a:tc hMerge="1">
                  <a:txBody>
                    <a:bodyPr/>
                    <a:lstStyle/>
                    <a:p>
                      <a:endParaRPr lang="el-GR" dirty="0"/>
                    </a:p>
                  </a:txBody>
                  <a:tcPr/>
                </a:tc>
              </a:tr>
              <a:tr h="465016">
                <a:tc>
                  <a:txBody>
                    <a:bodyPr/>
                    <a:lstStyle/>
                    <a:p>
                      <a:pPr algn="ctr"/>
                      <a:endParaRPr lang="el-GR" sz="1200" dirty="0"/>
                    </a:p>
                  </a:txBody>
                  <a:tcPr/>
                </a:tc>
                <a:tc gridSpan="2">
                  <a:txBody>
                    <a:bodyPr/>
                    <a:lstStyle/>
                    <a:p>
                      <a:pPr algn="ctr"/>
                      <a:r>
                        <a:rPr lang="el-GR" sz="1800" dirty="0" smtClean="0"/>
                        <a:t>Μεγαλύτερη</a:t>
                      </a:r>
                      <a:endParaRPr lang="el-GR" sz="1800" dirty="0"/>
                    </a:p>
                  </a:txBody>
                  <a:tcPr/>
                </a:tc>
                <a:tc hMerge="1">
                  <a:txBody>
                    <a:bodyPr/>
                    <a:lstStyle/>
                    <a:p>
                      <a:endParaRPr lang="el-GR"/>
                    </a:p>
                  </a:txBody>
                  <a:tcPr/>
                </a:tc>
                <a:tc>
                  <a:txBody>
                    <a:bodyPr/>
                    <a:lstStyle/>
                    <a:p>
                      <a:pPr algn="ctr"/>
                      <a:r>
                        <a:rPr lang="el-GR" sz="1800" dirty="0" smtClean="0"/>
                        <a:t>Μικρότερη</a:t>
                      </a:r>
                      <a:endParaRPr lang="el-GR" sz="1800" dirty="0"/>
                    </a:p>
                  </a:txBody>
                  <a:tcPr/>
                </a:tc>
              </a:tr>
              <a:tr h="410309">
                <a:tc>
                  <a:txBody>
                    <a:bodyPr/>
                    <a:lstStyle/>
                    <a:p>
                      <a:r>
                        <a:rPr lang="el-GR" sz="1800" dirty="0" smtClean="0"/>
                        <a:t>Βαθμική:</a:t>
                      </a:r>
                      <a:endParaRPr lang="el-GR" sz="1800" dirty="0"/>
                    </a:p>
                  </a:txBody>
                  <a:tcPr/>
                </a:tc>
                <a:tc>
                  <a:txBody>
                    <a:bodyPr/>
                    <a:lstStyle/>
                    <a:p>
                      <a:r>
                        <a:rPr lang="en-US" sz="1400" dirty="0" smtClean="0"/>
                        <a:t>TD </a:t>
                      </a:r>
                      <a:r>
                        <a:rPr lang="en-US" sz="1400" dirty="0" smtClean="0">
                          <a:latin typeface="Calibri"/>
                          <a:cs typeface="Calibri"/>
                        </a:rPr>
                        <a:t>→ 1</a:t>
                      </a:r>
                      <a:r>
                        <a:rPr lang="el-GR" sz="1400" dirty="0" smtClean="0">
                          <a:latin typeface="Calibri"/>
                          <a:cs typeface="Calibri"/>
                        </a:rPr>
                        <a:t>8</a:t>
                      </a:r>
                      <a:endParaRPr lang="el-GR" sz="1400" dirty="0"/>
                    </a:p>
                  </a:txBody>
                  <a:tcPr/>
                </a:tc>
                <a:tc>
                  <a:txBody>
                    <a:bodyPr/>
                    <a:lstStyle/>
                    <a:p>
                      <a:r>
                        <a:rPr lang="en-US" sz="1400" dirty="0" smtClean="0"/>
                        <a:t>KG </a:t>
                      </a:r>
                      <a:r>
                        <a:rPr lang="en-US" sz="1400" dirty="0" smtClean="0">
                          <a:latin typeface="Calibri"/>
                          <a:cs typeface="Calibri"/>
                        </a:rPr>
                        <a:t>→ 1</a:t>
                      </a:r>
                      <a:r>
                        <a:rPr lang="el-GR" sz="1400" dirty="0" smtClean="0">
                          <a:latin typeface="Calibri"/>
                          <a:cs typeface="Calibri"/>
                        </a:rPr>
                        <a:t>7</a:t>
                      </a:r>
                      <a:endParaRPr lang="el-GR" sz="1400" dirty="0"/>
                    </a:p>
                  </a:txBody>
                  <a:tcPr/>
                </a:tc>
                <a:tc>
                  <a:txBody>
                    <a:bodyPr/>
                    <a:lstStyle/>
                    <a:p>
                      <a:r>
                        <a:rPr lang="en-US" sz="1400" dirty="0" smtClean="0"/>
                        <a:t>TW </a:t>
                      </a:r>
                      <a:r>
                        <a:rPr lang="en-US" sz="1400" dirty="0" smtClean="0">
                          <a:latin typeface="Calibri"/>
                          <a:cs typeface="Calibri"/>
                        </a:rPr>
                        <a:t>→ </a:t>
                      </a:r>
                      <a:r>
                        <a:rPr lang="el-GR" sz="1400" dirty="0" smtClean="0">
                          <a:latin typeface="Calibri"/>
                          <a:cs typeface="Calibri"/>
                        </a:rPr>
                        <a:t>4</a:t>
                      </a:r>
                      <a:endParaRPr lang="el-GR" sz="1400" dirty="0"/>
                    </a:p>
                  </a:txBody>
                  <a:tcPr/>
                </a:tc>
              </a:tr>
              <a:tr h="410309">
                <a:tc>
                  <a:txBody>
                    <a:bodyPr/>
                    <a:lstStyle/>
                    <a:p>
                      <a:r>
                        <a:rPr lang="el-GR" sz="1800" dirty="0" smtClean="0"/>
                        <a:t>Βαθμική </a:t>
                      </a:r>
                      <a:r>
                        <a:rPr lang="en-US" sz="1800" dirty="0" smtClean="0"/>
                        <a:t>in:</a:t>
                      </a:r>
                      <a:endParaRPr lang="el-GR" sz="1800" dirty="0"/>
                    </a:p>
                  </a:txBody>
                  <a:tcPr/>
                </a:tc>
                <a:tc>
                  <a:txBody>
                    <a:bodyPr/>
                    <a:lstStyle/>
                    <a:p>
                      <a:r>
                        <a:rPr lang="en-US" sz="1400" dirty="0" smtClean="0"/>
                        <a:t>PD </a:t>
                      </a:r>
                      <a:r>
                        <a:rPr lang="en-US" sz="1400" dirty="0" smtClean="0">
                          <a:latin typeface="Calibri"/>
                          <a:cs typeface="Calibri"/>
                        </a:rPr>
                        <a:t>→ 9</a:t>
                      </a:r>
                      <a:endParaRPr lang="el-GR" sz="1400" dirty="0"/>
                    </a:p>
                  </a:txBody>
                  <a:tcPr/>
                </a:tc>
                <a:tc>
                  <a:txBody>
                    <a:bodyPr/>
                    <a:lstStyle/>
                    <a:p>
                      <a:r>
                        <a:rPr lang="en-US" sz="1400" dirty="0" smtClean="0"/>
                        <a:t>KG </a:t>
                      </a:r>
                      <a:r>
                        <a:rPr lang="en-US" sz="1400" dirty="0" smtClean="0">
                          <a:latin typeface="Calibri"/>
                          <a:cs typeface="Calibri"/>
                        </a:rPr>
                        <a:t>→ 9</a:t>
                      </a:r>
                      <a:endParaRPr lang="el-GR" sz="1400" dirty="0"/>
                    </a:p>
                  </a:txBody>
                  <a:tcPr/>
                </a:tc>
                <a:tc>
                  <a:txBody>
                    <a:bodyPr/>
                    <a:lstStyle/>
                    <a:p>
                      <a:r>
                        <a:rPr lang="en-US" sz="1400" dirty="0" smtClean="0"/>
                        <a:t>JT </a:t>
                      </a:r>
                      <a:r>
                        <a:rPr lang="en-US" sz="1400" dirty="0" smtClean="0">
                          <a:latin typeface="Calibri"/>
                          <a:cs typeface="Calibri"/>
                        </a:rPr>
                        <a:t>→ 2</a:t>
                      </a:r>
                      <a:endParaRPr lang="el-GR" sz="1400" dirty="0"/>
                    </a:p>
                  </a:txBody>
                  <a:tcPr/>
                </a:tc>
              </a:tr>
              <a:tr h="410309">
                <a:tc>
                  <a:txBody>
                    <a:bodyPr/>
                    <a:lstStyle/>
                    <a:p>
                      <a:r>
                        <a:rPr lang="el-GR" sz="1800" dirty="0" smtClean="0"/>
                        <a:t>Βαθμική </a:t>
                      </a:r>
                      <a:r>
                        <a:rPr lang="en-US" sz="1800" dirty="0" smtClean="0"/>
                        <a:t>out:</a:t>
                      </a:r>
                      <a:endParaRPr lang="el-GR" sz="1800" dirty="0"/>
                    </a:p>
                  </a:txBody>
                  <a:tcPr/>
                </a:tc>
                <a:tc>
                  <a:txBody>
                    <a:bodyPr/>
                    <a:lstStyle/>
                    <a:p>
                      <a:r>
                        <a:rPr lang="en-US" sz="1400" dirty="0" smtClean="0"/>
                        <a:t>JB </a:t>
                      </a:r>
                      <a:r>
                        <a:rPr lang="en-US" sz="1400" dirty="0" smtClean="0">
                          <a:latin typeface="Calibri"/>
                          <a:cs typeface="Calibri"/>
                        </a:rPr>
                        <a:t>→ 12</a:t>
                      </a:r>
                      <a:endParaRPr lang="el-GR" sz="1400" dirty="0"/>
                    </a:p>
                  </a:txBody>
                  <a:tcPr/>
                </a:tc>
                <a:tc>
                  <a:txBody>
                    <a:bodyPr/>
                    <a:lstStyle/>
                    <a:p>
                      <a:r>
                        <a:rPr lang="en-US" sz="1400" dirty="0" smtClean="0"/>
                        <a:t>TD </a:t>
                      </a:r>
                      <a:r>
                        <a:rPr lang="en-US" sz="1400" dirty="0" smtClean="0">
                          <a:latin typeface="Calibri"/>
                          <a:cs typeface="Calibri"/>
                        </a:rPr>
                        <a:t>→ 11</a:t>
                      </a:r>
                      <a:endParaRPr lang="el-GR" sz="1400" dirty="0"/>
                    </a:p>
                  </a:txBody>
                  <a:tcPr/>
                </a:tc>
                <a:tc>
                  <a:txBody>
                    <a:bodyPr/>
                    <a:lstStyle/>
                    <a:p>
                      <a:r>
                        <a:rPr lang="en-US" sz="1400" dirty="0" smtClean="0"/>
                        <a:t>TW </a:t>
                      </a:r>
                      <a:r>
                        <a:rPr lang="en-US" sz="1400" dirty="0" smtClean="0">
                          <a:latin typeface="Calibri"/>
                          <a:cs typeface="Calibri"/>
                        </a:rPr>
                        <a:t>→ 0</a:t>
                      </a:r>
                      <a:endParaRPr lang="el-GR" sz="1400" dirty="0"/>
                    </a:p>
                  </a:txBody>
                  <a:tcPr/>
                </a:tc>
              </a:tr>
              <a:tr h="410309">
                <a:tc>
                  <a:txBody>
                    <a:bodyPr/>
                    <a:lstStyle/>
                    <a:p>
                      <a:r>
                        <a:rPr lang="en-US" sz="1800" dirty="0" smtClean="0"/>
                        <a:t>Hubs:</a:t>
                      </a:r>
                      <a:endParaRPr lang="el-GR" sz="1800" dirty="0"/>
                    </a:p>
                  </a:txBody>
                  <a:tcPr/>
                </a:tc>
                <a:tc>
                  <a:txBody>
                    <a:bodyPr/>
                    <a:lstStyle/>
                    <a:p>
                      <a:r>
                        <a:rPr lang="en-US" sz="1400" dirty="0" smtClean="0"/>
                        <a:t>TD </a:t>
                      </a:r>
                      <a:r>
                        <a:rPr lang="en-US" sz="1400" dirty="0" smtClean="0">
                          <a:latin typeface="Calibri"/>
                          <a:cs typeface="Calibri"/>
                        </a:rPr>
                        <a:t>→ 1.000</a:t>
                      </a:r>
                      <a:endParaRPr lang="el-GR" sz="1400" dirty="0"/>
                    </a:p>
                  </a:txBody>
                  <a:tcPr/>
                </a:tc>
                <a:tc>
                  <a:txBody>
                    <a:bodyPr/>
                    <a:lstStyle/>
                    <a:p>
                      <a:r>
                        <a:rPr lang="en-US" sz="1400" dirty="0" smtClean="0"/>
                        <a:t>BD </a:t>
                      </a:r>
                      <a:r>
                        <a:rPr lang="en-US" sz="1400" dirty="0" smtClean="0">
                          <a:latin typeface="Calibri"/>
                          <a:cs typeface="Calibri"/>
                        </a:rPr>
                        <a:t>→ 0.616</a:t>
                      </a:r>
                      <a:endParaRPr lang="el-GR" sz="1400" dirty="0"/>
                    </a:p>
                  </a:txBody>
                  <a:tcPr/>
                </a:tc>
                <a:tc>
                  <a:txBody>
                    <a:bodyPr/>
                    <a:lstStyle/>
                    <a:p>
                      <a:r>
                        <a:rPr lang="en-US" sz="1400" dirty="0" smtClean="0"/>
                        <a:t>TW</a:t>
                      </a:r>
                      <a:r>
                        <a:rPr lang="en-US" sz="1400" dirty="0" smtClean="0">
                          <a:latin typeface="Calibri"/>
                          <a:cs typeface="Calibri"/>
                        </a:rPr>
                        <a:t>→ 0.000</a:t>
                      </a:r>
                      <a:endParaRPr lang="el-GR" sz="1400" dirty="0"/>
                    </a:p>
                  </a:txBody>
                  <a:tcPr/>
                </a:tc>
              </a:tr>
              <a:tr h="410309">
                <a:tc>
                  <a:txBody>
                    <a:bodyPr/>
                    <a:lstStyle/>
                    <a:p>
                      <a:r>
                        <a:rPr lang="en-US" sz="1800" dirty="0" smtClean="0"/>
                        <a:t>Authorities:</a:t>
                      </a:r>
                      <a:endParaRPr lang="el-GR" sz="1800" dirty="0"/>
                    </a:p>
                  </a:txBody>
                  <a:tcPr/>
                </a:tc>
                <a:tc>
                  <a:txBody>
                    <a:bodyPr/>
                    <a:lstStyle/>
                    <a:p>
                      <a:r>
                        <a:rPr lang="en-US" sz="1400" dirty="0" smtClean="0"/>
                        <a:t>MC </a:t>
                      </a:r>
                      <a:r>
                        <a:rPr lang="en-US" sz="1400" dirty="0" smtClean="0">
                          <a:latin typeface="Calibri"/>
                          <a:cs typeface="Calibri"/>
                        </a:rPr>
                        <a:t>→ 1.000</a:t>
                      </a:r>
                      <a:endParaRPr lang="el-GR" sz="1400" dirty="0"/>
                    </a:p>
                  </a:txBody>
                  <a:tcPr/>
                </a:tc>
                <a:tc>
                  <a:txBody>
                    <a:bodyPr/>
                    <a:lstStyle/>
                    <a:p>
                      <a:r>
                        <a:rPr lang="en-US" sz="1400" dirty="0" smtClean="0"/>
                        <a:t>PD </a:t>
                      </a:r>
                      <a:r>
                        <a:rPr lang="en-US" sz="1400" dirty="0" smtClean="0">
                          <a:latin typeface="Calibri"/>
                          <a:cs typeface="Calibri"/>
                        </a:rPr>
                        <a:t>→ 0.873</a:t>
                      </a:r>
                      <a:endParaRPr lang="el-GR" sz="1400" dirty="0"/>
                    </a:p>
                  </a:txBody>
                  <a:tcPr/>
                </a:tc>
                <a:tc>
                  <a:txBody>
                    <a:bodyPr/>
                    <a:lstStyle/>
                    <a:p>
                      <a:r>
                        <a:rPr lang="en-US" sz="1400" dirty="0" smtClean="0"/>
                        <a:t>TW </a:t>
                      </a:r>
                      <a:r>
                        <a:rPr lang="en-US" sz="1400" dirty="0" smtClean="0">
                          <a:latin typeface="Calibri"/>
                          <a:cs typeface="Calibri"/>
                        </a:rPr>
                        <a:t>→ 0.217</a:t>
                      </a:r>
                      <a:endParaRPr lang="el-GR" sz="1400" dirty="0"/>
                    </a:p>
                  </a:txBody>
                  <a:tcPr/>
                </a:tc>
              </a:tr>
              <a:tr h="410309">
                <a:tc>
                  <a:txBody>
                    <a:bodyPr/>
                    <a:lstStyle/>
                    <a:p>
                      <a:r>
                        <a:rPr lang="en-US" sz="1800" dirty="0" smtClean="0"/>
                        <a:t>Page Rank:</a:t>
                      </a:r>
                      <a:endParaRPr lang="el-GR" sz="1800" dirty="0"/>
                    </a:p>
                  </a:txBody>
                  <a:tcPr/>
                </a:tc>
                <a:tc>
                  <a:txBody>
                    <a:bodyPr/>
                    <a:lstStyle/>
                    <a:p>
                      <a:r>
                        <a:rPr lang="en-US" sz="1400" dirty="0" smtClean="0"/>
                        <a:t>BD </a:t>
                      </a:r>
                      <a:r>
                        <a:rPr lang="en-US" sz="1400" dirty="0" smtClean="0">
                          <a:latin typeface="Calibri"/>
                          <a:cs typeface="Calibri"/>
                        </a:rPr>
                        <a:t>→ 0.109</a:t>
                      </a:r>
                      <a:endParaRPr lang="el-GR" sz="1400" dirty="0"/>
                    </a:p>
                  </a:txBody>
                  <a:tcPr/>
                </a:tc>
                <a:tc>
                  <a:txBody>
                    <a:bodyPr/>
                    <a:lstStyle/>
                    <a:p>
                      <a:r>
                        <a:rPr lang="en-US" sz="1400" dirty="0" smtClean="0"/>
                        <a:t>KG </a:t>
                      </a:r>
                      <a:r>
                        <a:rPr lang="en-US" sz="1400" dirty="0" smtClean="0">
                          <a:latin typeface="Calibri"/>
                          <a:cs typeface="Calibri"/>
                        </a:rPr>
                        <a:t>→ 0.096</a:t>
                      </a:r>
                      <a:endParaRPr lang="el-GR" sz="1400" dirty="0"/>
                    </a:p>
                  </a:txBody>
                  <a:tcPr/>
                </a:tc>
                <a:tc>
                  <a:txBody>
                    <a:bodyPr/>
                    <a:lstStyle/>
                    <a:p>
                      <a:r>
                        <a:rPr lang="en-US" sz="1400" dirty="0" smtClean="0"/>
                        <a:t>JT </a:t>
                      </a:r>
                      <a:r>
                        <a:rPr lang="en-US" sz="1400" dirty="0" smtClean="0">
                          <a:latin typeface="Calibri"/>
                          <a:cs typeface="Calibri"/>
                        </a:rPr>
                        <a:t>→ 0.024</a:t>
                      </a:r>
                      <a:endParaRPr lang="el-GR" sz="1400" dirty="0"/>
                    </a:p>
                  </a:txBody>
                  <a:tcPr/>
                </a:tc>
              </a:tr>
              <a:tr h="366469">
                <a:tc>
                  <a:txBody>
                    <a:bodyPr/>
                    <a:lstStyle/>
                    <a:p>
                      <a:r>
                        <a:rPr lang="el-GR" sz="1800" dirty="0" smtClean="0"/>
                        <a:t>Εγγύτητας</a:t>
                      </a:r>
                      <a:r>
                        <a:rPr lang="en-US" sz="1800" dirty="0" smtClean="0"/>
                        <a:t> in</a:t>
                      </a:r>
                      <a:r>
                        <a:rPr lang="el-GR" sz="1800" dirty="0" smtClean="0"/>
                        <a:t>:</a:t>
                      </a:r>
                      <a:endParaRPr lang="el-GR" sz="1800" dirty="0"/>
                    </a:p>
                  </a:txBody>
                  <a:tcPr/>
                </a:tc>
                <a:tc>
                  <a:txBody>
                    <a:bodyPr/>
                    <a:lstStyle/>
                    <a:p>
                      <a:r>
                        <a:rPr lang="en-US" sz="1400" dirty="0" smtClean="0"/>
                        <a:t>TW </a:t>
                      </a:r>
                      <a:r>
                        <a:rPr lang="en-US" sz="1400" dirty="0" smtClean="0">
                          <a:latin typeface="Calibri"/>
                          <a:cs typeface="Calibri"/>
                        </a:rPr>
                        <a:t>→ 0.075*</a:t>
                      </a:r>
                      <a:endParaRPr lang="el-GR" sz="1400" dirty="0"/>
                    </a:p>
                  </a:txBody>
                  <a:tcPr/>
                </a:tc>
                <a:tc>
                  <a:txBody>
                    <a:bodyPr/>
                    <a:lstStyle/>
                    <a:p>
                      <a:r>
                        <a:rPr lang="en-US" sz="1400" dirty="0" smtClean="0">
                          <a:latin typeface="Calibri"/>
                          <a:cs typeface="Calibri"/>
                        </a:rPr>
                        <a:t>CW</a:t>
                      </a:r>
                      <a:r>
                        <a:rPr lang="en-US" sz="1400" baseline="0" dirty="0" smtClean="0">
                          <a:latin typeface="Calibri"/>
                          <a:cs typeface="Calibri"/>
                        </a:rPr>
                        <a:t> → 0.038</a:t>
                      </a:r>
                      <a:endParaRPr lang="el-GR" sz="1400" dirty="0"/>
                    </a:p>
                  </a:txBody>
                  <a:tcPr/>
                </a:tc>
                <a:tc>
                  <a:txBody>
                    <a:bodyPr/>
                    <a:lstStyle/>
                    <a:p>
                      <a:r>
                        <a:rPr lang="en-US" sz="1400" dirty="0" smtClean="0"/>
                        <a:t>JB </a:t>
                      </a:r>
                      <a:r>
                        <a:rPr lang="en-US" sz="1400" dirty="0" smtClean="0">
                          <a:latin typeface="Calibri"/>
                          <a:cs typeface="Calibri"/>
                        </a:rPr>
                        <a:t>→ 0.035</a:t>
                      </a:r>
                      <a:endParaRPr lang="el-GR" sz="1400" dirty="0"/>
                    </a:p>
                  </a:txBody>
                  <a:tcPr/>
                </a:tc>
              </a:tr>
              <a:tr h="366469">
                <a:tc>
                  <a:txBody>
                    <a:bodyPr/>
                    <a:lstStyle/>
                    <a:p>
                      <a:r>
                        <a:rPr lang="el-GR" sz="1800" dirty="0" smtClean="0"/>
                        <a:t>Εγγύτητας</a:t>
                      </a:r>
                      <a:r>
                        <a:rPr lang="en-US" sz="1800" dirty="0" smtClean="0"/>
                        <a:t> out:</a:t>
                      </a:r>
                      <a:endParaRPr lang="el-GR" sz="1800" dirty="0"/>
                    </a:p>
                  </a:txBody>
                  <a:tcPr/>
                </a:tc>
                <a:tc>
                  <a:txBody>
                    <a:bodyPr/>
                    <a:lstStyle/>
                    <a:p>
                      <a:r>
                        <a:rPr lang="en-US" sz="1400" dirty="0" smtClean="0"/>
                        <a:t>TD  </a:t>
                      </a:r>
                      <a:r>
                        <a:rPr lang="en-US" sz="1400" dirty="0" smtClean="0">
                          <a:latin typeface="Calibri"/>
                          <a:cs typeface="Calibri"/>
                        </a:rPr>
                        <a:t>→ 0.172</a:t>
                      </a:r>
                      <a:endParaRPr lang="el-GR" sz="1400" dirty="0"/>
                    </a:p>
                  </a:txBody>
                  <a:tcPr/>
                </a:tc>
                <a:tc>
                  <a:txBody>
                    <a:bodyPr/>
                    <a:lstStyle/>
                    <a:p>
                      <a:r>
                        <a:rPr lang="en-US" sz="1400" dirty="0" smtClean="0"/>
                        <a:t>KG </a:t>
                      </a:r>
                      <a:r>
                        <a:rPr lang="en-US" sz="1400" dirty="0" smtClean="0">
                          <a:latin typeface="Calibri"/>
                          <a:cs typeface="Calibri"/>
                        </a:rPr>
                        <a:t>→ 0.135</a:t>
                      </a:r>
                      <a:endParaRPr lang="el-GR" sz="1400" dirty="0"/>
                    </a:p>
                  </a:txBody>
                  <a:tcPr/>
                </a:tc>
                <a:tc>
                  <a:txBody>
                    <a:bodyPr/>
                    <a:lstStyle/>
                    <a:p>
                      <a:r>
                        <a:rPr lang="en-US" sz="1400" dirty="0" smtClean="0"/>
                        <a:t>TW </a:t>
                      </a:r>
                      <a:r>
                        <a:rPr lang="en-US" sz="1400" dirty="0" smtClean="0">
                          <a:latin typeface="Calibri"/>
                          <a:cs typeface="Calibri"/>
                        </a:rPr>
                        <a:t>→ 0.004</a:t>
                      </a:r>
                      <a:endParaRPr lang="el-GR" sz="1400" dirty="0"/>
                    </a:p>
                  </a:txBody>
                  <a:tcPr/>
                </a:tc>
              </a:tr>
              <a:tr h="366469">
                <a:tc>
                  <a:txBody>
                    <a:bodyPr/>
                    <a:lstStyle/>
                    <a:p>
                      <a:r>
                        <a:rPr lang="el-GR" sz="1800" dirty="0" smtClean="0"/>
                        <a:t>Διαμεσότητα:</a:t>
                      </a:r>
                      <a:endParaRPr lang="el-GR" sz="1800" dirty="0"/>
                    </a:p>
                  </a:txBody>
                  <a:tcPr/>
                </a:tc>
                <a:tc>
                  <a:txBody>
                    <a:bodyPr/>
                    <a:lstStyle/>
                    <a:p>
                      <a:r>
                        <a:rPr lang="en-US" sz="1400" dirty="0" smtClean="0"/>
                        <a:t>TB </a:t>
                      </a:r>
                      <a:r>
                        <a:rPr lang="en-US" sz="1400" dirty="0" smtClean="0">
                          <a:latin typeface="Calibri"/>
                          <a:cs typeface="Calibri"/>
                        </a:rPr>
                        <a:t>→ 0.2720</a:t>
                      </a:r>
                      <a:endParaRPr lang="el-GR" sz="1400" dirty="0"/>
                    </a:p>
                  </a:txBody>
                  <a:tcPr/>
                </a:tc>
                <a:tc>
                  <a:txBody>
                    <a:bodyPr/>
                    <a:lstStyle/>
                    <a:p>
                      <a:r>
                        <a:rPr lang="en-US" sz="1400" dirty="0" smtClean="0"/>
                        <a:t>CW </a:t>
                      </a:r>
                      <a:r>
                        <a:rPr lang="en-US" sz="1400" dirty="0" smtClean="0">
                          <a:latin typeface="Calibri"/>
                          <a:cs typeface="Calibri"/>
                        </a:rPr>
                        <a:t>→ 0.1856</a:t>
                      </a:r>
                      <a:endParaRPr lang="el-GR" sz="1400" dirty="0"/>
                    </a:p>
                  </a:txBody>
                  <a:tcPr/>
                </a:tc>
                <a:tc>
                  <a:txBody>
                    <a:bodyPr/>
                    <a:lstStyle/>
                    <a:p>
                      <a:r>
                        <a:rPr lang="en-US" sz="1400" dirty="0" smtClean="0"/>
                        <a:t>JF,SM,JT,TW </a:t>
                      </a:r>
                      <a:r>
                        <a:rPr lang="en-US" sz="1400" dirty="0" smtClean="0">
                          <a:latin typeface="Calibri"/>
                          <a:cs typeface="Calibri"/>
                        </a:rPr>
                        <a:t>→ 0.0000</a:t>
                      </a:r>
                      <a:endParaRPr lang="el-GR" sz="1400" dirty="0"/>
                    </a:p>
                  </a:txBody>
                  <a:tcPr/>
                </a:tc>
              </a:tr>
            </a:tbl>
          </a:graphicData>
        </a:graphic>
      </p:graphicFrame>
      <p:sp>
        <p:nvSpPr>
          <p:cNvPr id="13" name="12 - TextBox"/>
          <p:cNvSpPr txBox="1"/>
          <p:nvPr/>
        </p:nvSpPr>
        <p:spPr>
          <a:xfrm>
            <a:off x="357158" y="4572009"/>
            <a:ext cx="7929618" cy="2246769"/>
          </a:xfrm>
          <a:prstGeom prst="rect">
            <a:avLst/>
          </a:prstGeom>
          <a:noFill/>
        </p:spPr>
        <p:txBody>
          <a:bodyPr wrap="square" rtlCol="0">
            <a:spAutoFit/>
          </a:bodyPr>
          <a:lstStyle/>
          <a:p>
            <a:pPr>
              <a:buFont typeface="Arial" pitchFamily="34" charset="0"/>
              <a:buChar char="•"/>
            </a:pPr>
            <a:r>
              <a:rPr lang="el-GR" sz="1400" dirty="0" smtClean="0">
                <a:solidFill>
                  <a:schemeClr val="accent2">
                    <a:lumMod val="75000"/>
                  </a:schemeClr>
                </a:solidFill>
              </a:rPr>
              <a:t>Ο πιο βαθμικά </a:t>
            </a:r>
            <a:r>
              <a:rPr lang="el-GR" sz="1400" u="sng" dirty="0" smtClean="0">
                <a:solidFill>
                  <a:schemeClr val="accent2">
                    <a:lumMod val="75000"/>
                  </a:schemeClr>
                </a:solidFill>
              </a:rPr>
              <a:t>κεντρικός</a:t>
            </a:r>
            <a:r>
              <a:rPr lang="el-GR" sz="1400" dirty="0" smtClean="0">
                <a:solidFill>
                  <a:schemeClr val="accent2">
                    <a:lumMod val="75000"/>
                  </a:schemeClr>
                </a:solidFill>
              </a:rPr>
              <a:t> κόμβος είναι ο </a:t>
            </a:r>
            <a:r>
              <a:rPr lang="en-US" sz="1400" dirty="0" smtClean="0">
                <a:solidFill>
                  <a:schemeClr val="accent2">
                    <a:lumMod val="75000"/>
                  </a:schemeClr>
                </a:solidFill>
              </a:rPr>
              <a:t>TD </a:t>
            </a:r>
            <a:r>
              <a:rPr lang="el-GR" sz="1400" dirty="0" smtClean="0">
                <a:solidFill>
                  <a:schemeClr val="accent2">
                    <a:lumMod val="75000"/>
                  </a:schemeClr>
                </a:solidFill>
              </a:rPr>
              <a:t>(με περισσότερους </a:t>
            </a:r>
            <a:r>
              <a:rPr lang="en-US" sz="1400" dirty="0" smtClean="0">
                <a:solidFill>
                  <a:schemeClr val="accent2">
                    <a:lumMod val="75000"/>
                  </a:schemeClr>
                </a:solidFill>
              </a:rPr>
              <a:t>“out” </a:t>
            </a:r>
            <a:r>
              <a:rPr lang="el-GR" sz="1400" dirty="0" smtClean="0">
                <a:solidFill>
                  <a:schemeClr val="accent2">
                    <a:lumMod val="75000"/>
                  </a:schemeClr>
                </a:solidFill>
              </a:rPr>
              <a:t>βαθμούς απ’</a:t>
            </a:r>
            <a:r>
              <a:rPr lang="en-US" sz="1400" dirty="0" smtClean="0">
                <a:solidFill>
                  <a:schemeClr val="accent2">
                    <a:lumMod val="75000"/>
                  </a:schemeClr>
                </a:solidFill>
              </a:rPr>
              <a:t> </a:t>
            </a:r>
            <a:r>
              <a:rPr lang="el-GR" sz="1400" dirty="0" smtClean="0">
                <a:solidFill>
                  <a:schemeClr val="accent2">
                    <a:lumMod val="75000"/>
                  </a:schemeClr>
                </a:solidFill>
              </a:rPr>
              <a:t>ότι </a:t>
            </a:r>
            <a:r>
              <a:rPr lang="en-US" sz="1400" dirty="0" smtClean="0">
                <a:solidFill>
                  <a:schemeClr val="accent2">
                    <a:lumMod val="75000"/>
                  </a:schemeClr>
                </a:solidFill>
              </a:rPr>
              <a:t>“in”</a:t>
            </a:r>
            <a:r>
              <a:rPr lang="el-GR" sz="1400" dirty="0" smtClean="0">
                <a:solidFill>
                  <a:schemeClr val="accent2">
                    <a:lumMod val="75000"/>
                  </a:schemeClr>
                </a:solidFill>
              </a:rPr>
              <a:t>) που είναι και ο μεγαλύτερος </a:t>
            </a:r>
            <a:r>
              <a:rPr lang="en-US" sz="1400" dirty="0" smtClean="0">
                <a:solidFill>
                  <a:schemeClr val="accent2">
                    <a:lumMod val="75000"/>
                  </a:schemeClr>
                </a:solidFill>
              </a:rPr>
              <a:t>Hub</a:t>
            </a:r>
            <a:r>
              <a:rPr lang="el-GR" sz="1400" dirty="0" smtClean="0">
                <a:solidFill>
                  <a:schemeClr val="accent2">
                    <a:lumMod val="75000"/>
                  </a:schemeClr>
                </a:solidFill>
              </a:rPr>
              <a:t>, άρα φαίνεται να ξέρει να παραπέμπει σωστά τους συναδέλφους του, και δεύτερος ο </a:t>
            </a:r>
            <a:r>
              <a:rPr lang="en-US" sz="1400" dirty="0" smtClean="0">
                <a:solidFill>
                  <a:schemeClr val="accent2">
                    <a:lumMod val="75000"/>
                  </a:schemeClr>
                </a:solidFill>
              </a:rPr>
              <a:t>KG</a:t>
            </a:r>
            <a:r>
              <a:rPr lang="el-GR" sz="1400" dirty="0" smtClean="0">
                <a:solidFill>
                  <a:schemeClr val="accent2">
                    <a:lumMod val="75000"/>
                  </a:schemeClr>
                </a:solidFill>
              </a:rPr>
              <a:t>, ο οποίος είναι επίσης και από τους πιο </a:t>
            </a:r>
            <a:r>
              <a:rPr lang="en-US" sz="1400" dirty="0" smtClean="0">
                <a:solidFill>
                  <a:schemeClr val="accent2">
                    <a:lumMod val="75000"/>
                  </a:schemeClr>
                </a:solidFill>
              </a:rPr>
              <a:t>“</a:t>
            </a:r>
            <a:r>
              <a:rPr lang="el-GR" sz="1400" dirty="0" smtClean="0">
                <a:solidFill>
                  <a:schemeClr val="accent2">
                    <a:lumMod val="75000"/>
                  </a:schemeClr>
                </a:solidFill>
              </a:rPr>
              <a:t>έμπιστους</a:t>
            </a:r>
            <a:r>
              <a:rPr lang="en-US" sz="1400" dirty="0" smtClean="0">
                <a:solidFill>
                  <a:schemeClr val="accent2">
                    <a:lumMod val="75000"/>
                  </a:schemeClr>
                </a:solidFill>
              </a:rPr>
              <a:t>”</a:t>
            </a:r>
            <a:r>
              <a:rPr lang="el-GR" sz="1400" dirty="0" smtClean="0">
                <a:solidFill>
                  <a:schemeClr val="accent2">
                    <a:lumMod val="75000"/>
                  </a:schemeClr>
                </a:solidFill>
              </a:rPr>
              <a:t> για την καθοδήγηση και τις παραπομπές του, ενώ και οι δύο είναι πρώτοι και όσον αφορά την εγγύτητα </a:t>
            </a:r>
            <a:r>
              <a:rPr lang="en-US" sz="1400" dirty="0" smtClean="0">
                <a:solidFill>
                  <a:schemeClr val="accent2">
                    <a:lumMod val="75000"/>
                  </a:schemeClr>
                </a:solidFill>
              </a:rPr>
              <a:t>“out”</a:t>
            </a:r>
            <a:r>
              <a:rPr lang="el-GR" sz="1400" dirty="0" smtClean="0">
                <a:solidFill>
                  <a:schemeClr val="accent2">
                    <a:lumMod val="75000"/>
                  </a:schemeClr>
                </a:solidFill>
              </a:rPr>
              <a:t> (δηλ. μπορούν εύκολα να μάθουν τις πληροφορίες που χρειάζονται)</a:t>
            </a:r>
          </a:p>
          <a:p>
            <a:pPr>
              <a:buFont typeface="Arial" pitchFamily="34" charset="0"/>
              <a:buChar char="•"/>
            </a:pPr>
            <a:r>
              <a:rPr lang="el-GR" sz="1400" dirty="0" smtClean="0">
                <a:solidFill>
                  <a:schemeClr val="accent2">
                    <a:lumMod val="75000"/>
                  </a:schemeClr>
                </a:solidFill>
              </a:rPr>
              <a:t>Ο </a:t>
            </a:r>
            <a:r>
              <a:rPr lang="en-US" sz="1400" dirty="0" smtClean="0">
                <a:solidFill>
                  <a:schemeClr val="accent2">
                    <a:lumMod val="75000"/>
                  </a:schemeClr>
                </a:solidFill>
              </a:rPr>
              <a:t>PD</a:t>
            </a:r>
            <a:r>
              <a:rPr lang="el-GR" sz="1400" dirty="0" smtClean="0">
                <a:solidFill>
                  <a:schemeClr val="accent2">
                    <a:lumMod val="75000"/>
                  </a:schemeClr>
                </a:solidFill>
              </a:rPr>
              <a:t> έχει μεγάλη βαθμική </a:t>
            </a:r>
            <a:r>
              <a:rPr lang="en-US" sz="1400" dirty="0" smtClean="0">
                <a:solidFill>
                  <a:schemeClr val="accent2">
                    <a:lumMod val="75000"/>
                  </a:schemeClr>
                </a:solidFill>
              </a:rPr>
              <a:t>“in”</a:t>
            </a:r>
            <a:r>
              <a:rPr lang="el-GR" sz="1400" dirty="0" smtClean="0">
                <a:solidFill>
                  <a:schemeClr val="accent2">
                    <a:lumMod val="75000"/>
                  </a:schemeClr>
                </a:solidFill>
              </a:rPr>
              <a:t> κεντρικότητα και είναι ο δεύτερος καλύτερος </a:t>
            </a:r>
            <a:r>
              <a:rPr lang="en-US" sz="1400" dirty="0" smtClean="0">
                <a:solidFill>
                  <a:schemeClr val="accent2">
                    <a:lumMod val="75000"/>
                  </a:schemeClr>
                </a:solidFill>
              </a:rPr>
              <a:t>Authority</a:t>
            </a:r>
            <a:r>
              <a:rPr lang="el-GR" sz="1400" dirty="0" smtClean="0">
                <a:solidFill>
                  <a:schemeClr val="accent2">
                    <a:lumMod val="75000"/>
                  </a:schemeClr>
                </a:solidFill>
              </a:rPr>
              <a:t>, φαίνεται να έχει πολλές γενικές γνώσεις πάνω στα θέματα που απασχολούν τους συναδέλφους του</a:t>
            </a:r>
          </a:p>
          <a:p>
            <a:pPr>
              <a:buFont typeface="Arial" pitchFamily="34" charset="0"/>
              <a:buChar char="•"/>
            </a:pPr>
            <a:r>
              <a:rPr lang="el-GR" sz="1400" dirty="0" smtClean="0">
                <a:solidFill>
                  <a:schemeClr val="accent2">
                    <a:lumMod val="75000"/>
                  </a:schemeClr>
                </a:solidFill>
              </a:rPr>
              <a:t>Ο </a:t>
            </a:r>
            <a:r>
              <a:rPr lang="el-GR" sz="1400" u="sng" dirty="0" smtClean="0">
                <a:solidFill>
                  <a:schemeClr val="accent2">
                    <a:lumMod val="75000"/>
                  </a:schemeClr>
                </a:solidFill>
              </a:rPr>
              <a:t>λιγότερο κεντρικός</a:t>
            </a:r>
            <a:r>
              <a:rPr lang="el-GR" sz="1400" dirty="0" smtClean="0">
                <a:solidFill>
                  <a:schemeClr val="accent2">
                    <a:lumMod val="75000"/>
                  </a:schemeClr>
                </a:solidFill>
              </a:rPr>
              <a:t> κόμβος είναι ο </a:t>
            </a:r>
            <a:r>
              <a:rPr lang="en-US" sz="1400" dirty="0" smtClean="0">
                <a:solidFill>
                  <a:schemeClr val="accent2">
                    <a:lumMod val="75000"/>
                  </a:schemeClr>
                </a:solidFill>
              </a:rPr>
              <a:t>TW</a:t>
            </a:r>
            <a:r>
              <a:rPr lang="el-GR" sz="1400" dirty="0" smtClean="0">
                <a:solidFill>
                  <a:schemeClr val="accent2">
                    <a:lumMod val="75000"/>
                  </a:schemeClr>
                </a:solidFill>
              </a:rPr>
              <a:t> ο οποίος βρίσκεται στις χαμηλότερες θέσεις σε όλες σχεδόν εκτός από την κεντρικότητα εγγύτητας </a:t>
            </a:r>
            <a:r>
              <a:rPr lang="en-US" sz="1400" dirty="0" smtClean="0">
                <a:solidFill>
                  <a:schemeClr val="accent2">
                    <a:lumMod val="75000"/>
                  </a:schemeClr>
                </a:solidFill>
              </a:rPr>
              <a:t>“in”,</a:t>
            </a:r>
            <a:r>
              <a:rPr lang="el-GR" sz="1400" dirty="0" smtClean="0">
                <a:solidFill>
                  <a:schemeClr val="accent2">
                    <a:lumMod val="75000"/>
                  </a:schemeClr>
                </a:solidFill>
              </a:rPr>
              <a:t> στην οποία είναι πρώτος, που σημαίνει ότι μπορούν εύκολα να τον προσεγγίσουν οι υπόλοιποι για να τους βοηθήσει</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8229600" cy="796908"/>
          </a:xfrm>
        </p:spPr>
        <p:txBody>
          <a:bodyPr>
            <a:normAutofit/>
          </a:bodyPr>
          <a:lstStyle/>
          <a:p>
            <a:pPr algn="l"/>
            <a:r>
              <a:rPr lang="el-GR" sz="4000" dirty="0" smtClean="0">
                <a:solidFill>
                  <a:schemeClr val="accent2">
                    <a:lumMod val="75000"/>
                  </a:schemeClr>
                </a:solidFill>
              </a:rPr>
              <a:t>Βαθμική κεντρικότητα</a:t>
            </a:r>
            <a:endParaRPr lang="el-GR" sz="4000" dirty="0">
              <a:solidFill>
                <a:schemeClr val="accent2">
                  <a:lumMod val="75000"/>
                </a:schemeClr>
              </a:solidFill>
            </a:endParaRPr>
          </a:p>
        </p:txBody>
      </p:sp>
      <p:pic>
        <p:nvPicPr>
          <p:cNvPr id="17" name="16 - Θέση περιεχομένου" descr="5.png"/>
          <p:cNvPicPr>
            <a:picLocks noGrp="1" noChangeAspect="1"/>
          </p:cNvPicPr>
          <p:nvPr>
            <p:ph idx="1"/>
          </p:nvPr>
        </p:nvPicPr>
        <p:blipFill>
          <a:blip r:embed="rId3" cstate="print"/>
          <a:stretch>
            <a:fillRect/>
          </a:stretch>
        </p:blipFill>
        <p:spPr>
          <a:xfrm>
            <a:off x="4724146" y="936191"/>
            <a:ext cx="4427984" cy="4714618"/>
          </a:xfrm>
        </p:spPr>
      </p:pic>
      <p:sp>
        <p:nvSpPr>
          <p:cNvPr id="10" name="9 - TextBox"/>
          <p:cNvSpPr txBox="1"/>
          <p:nvPr/>
        </p:nvSpPr>
        <p:spPr>
          <a:xfrm>
            <a:off x="1857356" y="1285860"/>
            <a:ext cx="4500594" cy="707886"/>
          </a:xfrm>
          <a:prstGeom prst="rect">
            <a:avLst/>
          </a:prstGeom>
          <a:noFill/>
        </p:spPr>
        <p:txBody>
          <a:bodyPr wrap="square" rtlCol="0">
            <a:spAutoFit/>
          </a:bodyPr>
          <a:lstStyle/>
          <a:p>
            <a:r>
              <a:rPr lang="el-GR" sz="2000" dirty="0" smtClean="0">
                <a:solidFill>
                  <a:prstClr val="black"/>
                </a:solidFill>
              </a:rPr>
              <a:t>Κατευθυνόμενο δίκτυο → Έσω και έξω βαθμός μαζί</a:t>
            </a:r>
            <a:endParaRPr lang="el-GR" sz="2000" dirty="0">
              <a:solidFill>
                <a:prstClr val="black"/>
              </a:solidFill>
            </a:endParaRPr>
          </a:p>
        </p:txBody>
      </p:sp>
      <p:sp>
        <p:nvSpPr>
          <p:cNvPr id="11" name="10 - TextBox"/>
          <p:cNvSpPr txBox="1"/>
          <p:nvPr/>
        </p:nvSpPr>
        <p:spPr>
          <a:xfrm>
            <a:off x="0" y="2310176"/>
            <a:ext cx="4716016" cy="369332"/>
          </a:xfrm>
          <a:prstGeom prst="rect">
            <a:avLst/>
          </a:prstGeom>
          <a:noFill/>
        </p:spPr>
        <p:txBody>
          <a:bodyPr wrap="square" rtlCol="0">
            <a:spAutoFit/>
          </a:bodyPr>
          <a:lstStyle/>
          <a:p>
            <a:r>
              <a:rPr lang="el-GR" dirty="0" smtClean="0">
                <a:solidFill>
                  <a:prstClr val="black"/>
                </a:solidFill>
              </a:rPr>
              <a:t>Ακολουθίες των έξω βαθμών και έσω βαθμών:</a:t>
            </a:r>
            <a:endParaRPr lang="el-GR" dirty="0">
              <a:solidFill>
                <a:prstClr val="black"/>
              </a:solidFill>
            </a:endParaRPr>
          </a:p>
        </p:txBody>
      </p:sp>
      <p:pic>
        <p:nvPicPr>
          <p:cNvPr id="19" name="18 - Εικόνα" descr="bauout.png"/>
          <p:cNvPicPr>
            <a:picLocks noChangeAspect="1"/>
          </p:cNvPicPr>
          <p:nvPr/>
        </p:nvPicPr>
        <p:blipFill>
          <a:blip r:embed="rId4" cstate="print"/>
          <a:stretch>
            <a:fillRect/>
          </a:stretch>
        </p:blipFill>
        <p:spPr>
          <a:xfrm>
            <a:off x="0" y="4797152"/>
            <a:ext cx="1932313" cy="2060848"/>
          </a:xfrm>
          <a:prstGeom prst="rect">
            <a:avLst/>
          </a:prstGeom>
        </p:spPr>
      </p:pic>
      <p:sp>
        <p:nvSpPr>
          <p:cNvPr id="20" name="19 - TextBox"/>
          <p:cNvSpPr txBox="1"/>
          <p:nvPr/>
        </p:nvSpPr>
        <p:spPr>
          <a:xfrm>
            <a:off x="0" y="4869160"/>
            <a:ext cx="539552" cy="369332"/>
          </a:xfrm>
          <a:prstGeom prst="rect">
            <a:avLst/>
          </a:prstGeom>
          <a:noFill/>
        </p:spPr>
        <p:txBody>
          <a:bodyPr wrap="square" rtlCol="0">
            <a:spAutoFit/>
          </a:bodyPr>
          <a:lstStyle/>
          <a:p>
            <a:r>
              <a:rPr lang="en-US" dirty="0" smtClean="0">
                <a:solidFill>
                  <a:schemeClr val="accent2">
                    <a:lumMod val="75000"/>
                  </a:schemeClr>
                </a:solidFill>
              </a:rPr>
              <a:t>out</a:t>
            </a:r>
            <a:endParaRPr lang="el-GR" dirty="0">
              <a:solidFill>
                <a:schemeClr val="accent2">
                  <a:lumMod val="75000"/>
                </a:schemeClr>
              </a:solidFill>
            </a:endParaRPr>
          </a:p>
        </p:txBody>
      </p:sp>
      <p:pic>
        <p:nvPicPr>
          <p:cNvPr id="21" name="20 - Εικόνα" descr="bauin.png"/>
          <p:cNvPicPr>
            <a:picLocks noChangeAspect="1"/>
          </p:cNvPicPr>
          <p:nvPr/>
        </p:nvPicPr>
        <p:blipFill>
          <a:blip r:embed="rId5" cstate="print"/>
          <a:stretch>
            <a:fillRect/>
          </a:stretch>
        </p:blipFill>
        <p:spPr>
          <a:xfrm>
            <a:off x="2202099" y="4797152"/>
            <a:ext cx="1911511" cy="2060848"/>
          </a:xfrm>
          <a:prstGeom prst="rect">
            <a:avLst/>
          </a:prstGeom>
        </p:spPr>
      </p:pic>
      <p:sp>
        <p:nvSpPr>
          <p:cNvPr id="22" name="21 - TextBox"/>
          <p:cNvSpPr txBox="1"/>
          <p:nvPr/>
        </p:nvSpPr>
        <p:spPr>
          <a:xfrm>
            <a:off x="2267744" y="4869160"/>
            <a:ext cx="576064" cy="369332"/>
          </a:xfrm>
          <a:prstGeom prst="rect">
            <a:avLst/>
          </a:prstGeom>
          <a:noFill/>
        </p:spPr>
        <p:txBody>
          <a:bodyPr wrap="square" rtlCol="0">
            <a:spAutoFit/>
          </a:bodyPr>
          <a:lstStyle/>
          <a:p>
            <a:r>
              <a:rPr lang="en-US" dirty="0" smtClean="0">
                <a:solidFill>
                  <a:schemeClr val="accent2">
                    <a:lumMod val="75000"/>
                  </a:schemeClr>
                </a:solidFill>
              </a:rPr>
              <a:t>in</a:t>
            </a:r>
            <a:endParaRPr lang="el-GR" dirty="0">
              <a:solidFill>
                <a:schemeClr val="accent2">
                  <a:lumMod val="75000"/>
                </a:schemeClr>
              </a:solidFill>
            </a:endParaRPr>
          </a:p>
        </p:txBody>
      </p:sp>
      <p:pic>
        <p:nvPicPr>
          <p:cNvPr id="12" name="11 - Εικόνα" descr="bau out&amp;in2.png"/>
          <p:cNvPicPr>
            <a:picLocks noChangeAspect="1"/>
          </p:cNvPicPr>
          <p:nvPr/>
        </p:nvPicPr>
        <p:blipFill>
          <a:blip r:embed="rId6" cstate="print"/>
          <a:stretch>
            <a:fillRect/>
          </a:stretch>
        </p:blipFill>
        <p:spPr>
          <a:xfrm>
            <a:off x="0" y="2928934"/>
            <a:ext cx="4382112" cy="1819529"/>
          </a:xfrm>
          <a:prstGeom prst="rect">
            <a:avLst/>
          </a:prstGeom>
        </p:spPr>
      </p:pic>
      <p:pic>
        <p:nvPicPr>
          <p:cNvPr id="16" name="15 - Εικόνα" descr="deg.png"/>
          <p:cNvPicPr>
            <a:picLocks noChangeAspect="1"/>
          </p:cNvPicPr>
          <p:nvPr/>
        </p:nvPicPr>
        <p:blipFill>
          <a:blip r:embed="rId7" cstate="print"/>
          <a:stretch>
            <a:fillRect/>
          </a:stretch>
        </p:blipFill>
        <p:spPr>
          <a:xfrm>
            <a:off x="4585257" y="5643578"/>
            <a:ext cx="4558743" cy="500066"/>
          </a:xfrm>
          <a:prstGeom prst="rect">
            <a:avLst/>
          </a:prstGeom>
        </p:spPr>
      </p:pic>
    </p:spTree>
    <p:extLst>
      <p:ext uri="{BB962C8B-B14F-4D97-AF65-F5344CB8AC3E}">
        <p14:creationId xmlns:p14="http://schemas.microsoft.com/office/powerpoint/2010/main" xmlns="" val="7813718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 Τίτλος"/>
          <p:cNvSpPr>
            <a:spLocks noGrp="1"/>
          </p:cNvSpPr>
          <p:nvPr>
            <p:ph type="title"/>
          </p:nvPr>
        </p:nvSpPr>
        <p:spPr>
          <a:xfrm>
            <a:off x="457200" y="274638"/>
            <a:ext cx="8229600" cy="796908"/>
          </a:xfrm>
        </p:spPr>
        <p:txBody>
          <a:bodyPr>
            <a:normAutofit fontScale="90000"/>
          </a:bodyPr>
          <a:lstStyle/>
          <a:p>
            <a:r>
              <a:rPr lang="en-US" sz="4000" dirty="0">
                <a:solidFill>
                  <a:schemeClr val="accent2">
                    <a:lumMod val="75000"/>
                  </a:schemeClr>
                </a:solidFill>
              </a:rPr>
              <a:t>Hubs and Authorities</a:t>
            </a:r>
            <a:r>
              <a:rPr lang="el-GR" sz="4000" dirty="0">
                <a:solidFill>
                  <a:schemeClr val="accent2">
                    <a:lumMod val="75000"/>
                  </a:schemeClr>
                </a:solidFill>
              </a:rPr>
              <a:t> – Ομφαλοί και αυθεντίες</a:t>
            </a:r>
          </a:p>
        </p:txBody>
      </p:sp>
      <p:pic>
        <p:nvPicPr>
          <p:cNvPr id="10" name="9 - Θέση περιεχομένου" descr="6.png"/>
          <p:cNvPicPr>
            <a:picLocks noGrp="1" noChangeAspect="1"/>
          </p:cNvPicPr>
          <p:nvPr>
            <p:ph idx="1"/>
          </p:nvPr>
        </p:nvPicPr>
        <p:blipFill>
          <a:blip r:embed="rId3" cstate="print"/>
          <a:stretch>
            <a:fillRect/>
          </a:stretch>
        </p:blipFill>
        <p:spPr>
          <a:xfrm>
            <a:off x="467544" y="1556792"/>
            <a:ext cx="8229600" cy="4215571"/>
          </a:xfrm>
        </p:spPr>
      </p:pic>
      <p:pic>
        <p:nvPicPr>
          <p:cNvPr id="6" name="5 - Εικόνα" descr="hub.png"/>
          <p:cNvPicPr>
            <a:picLocks noChangeAspect="1"/>
          </p:cNvPicPr>
          <p:nvPr/>
        </p:nvPicPr>
        <p:blipFill>
          <a:blip r:embed="rId4" cstate="print"/>
          <a:stretch>
            <a:fillRect/>
          </a:stretch>
        </p:blipFill>
        <p:spPr>
          <a:xfrm>
            <a:off x="1" y="5929331"/>
            <a:ext cx="4429123" cy="239620"/>
          </a:xfrm>
          <a:prstGeom prst="rect">
            <a:avLst/>
          </a:prstGeom>
        </p:spPr>
      </p:pic>
      <p:pic>
        <p:nvPicPr>
          <p:cNvPr id="7" name="6 - Εικόνα" descr="authorities.png"/>
          <p:cNvPicPr>
            <a:picLocks noChangeAspect="1"/>
          </p:cNvPicPr>
          <p:nvPr/>
        </p:nvPicPr>
        <p:blipFill>
          <a:blip r:embed="rId5" cstate="print"/>
          <a:stretch>
            <a:fillRect/>
          </a:stretch>
        </p:blipFill>
        <p:spPr>
          <a:xfrm>
            <a:off x="4786314" y="5929329"/>
            <a:ext cx="4357685" cy="221579"/>
          </a:xfrm>
          <a:prstGeom prst="rect">
            <a:avLst/>
          </a:prstGeom>
        </p:spPr>
      </p:pic>
    </p:spTree>
    <p:extLst>
      <p:ext uri="{BB962C8B-B14F-4D97-AF65-F5344CB8AC3E}">
        <p14:creationId xmlns:p14="http://schemas.microsoft.com/office/powerpoint/2010/main" xmlns="" val="7299235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8229600" cy="725470"/>
          </a:xfrm>
        </p:spPr>
        <p:txBody>
          <a:bodyPr>
            <a:normAutofit/>
          </a:bodyPr>
          <a:lstStyle/>
          <a:p>
            <a:pPr algn="l"/>
            <a:r>
              <a:rPr lang="en-US" sz="4000" dirty="0" smtClean="0">
                <a:solidFill>
                  <a:schemeClr val="accent2">
                    <a:lumMod val="75000"/>
                  </a:schemeClr>
                </a:solidFill>
              </a:rPr>
              <a:t>PageRank</a:t>
            </a:r>
            <a:endParaRPr lang="el-GR" sz="4000" dirty="0">
              <a:solidFill>
                <a:schemeClr val="accent2">
                  <a:lumMod val="75000"/>
                </a:schemeClr>
              </a:solidFill>
            </a:endParaRPr>
          </a:p>
        </p:txBody>
      </p:sp>
      <p:pic>
        <p:nvPicPr>
          <p:cNvPr id="10" name="9 - Θέση περιεχομένου" descr="7.png"/>
          <p:cNvPicPr>
            <a:picLocks noGrp="1" noChangeAspect="1"/>
          </p:cNvPicPr>
          <p:nvPr>
            <p:ph idx="1"/>
          </p:nvPr>
        </p:nvPicPr>
        <p:blipFill>
          <a:blip r:embed="rId3" cstate="print"/>
          <a:stretch>
            <a:fillRect/>
          </a:stretch>
        </p:blipFill>
        <p:spPr>
          <a:xfrm>
            <a:off x="3491880" y="908720"/>
            <a:ext cx="4403714" cy="5030020"/>
          </a:xfrm>
        </p:spPr>
      </p:pic>
      <p:sp>
        <p:nvSpPr>
          <p:cNvPr id="9" name="8 - TextBox"/>
          <p:cNvSpPr txBox="1"/>
          <p:nvPr/>
        </p:nvSpPr>
        <p:spPr>
          <a:xfrm>
            <a:off x="323528" y="1844824"/>
            <a:ext cx="3071834" cy="3170099"/>
          </a:xfrm>
          <a:prstGeom prst="rect">
            <a:avLst/>
          </a:prstGeom>
          <a:noFill/>
        </p:spPr>
        <p:txBody>
          <a:bodyPr wrap="square" rtlCol="0">
            <a:spAutoFit/>
          </a:bodyPr>
          <a:lstStyle/>
          <a:p>
            <a:pPr algn="ctr"/>
            <a:r>
              <a:rPr lang="el-GR" sz="2000" dirty="0" smtClean="0">
                <a:solidFill>
                  <a:prstClr val="black"/>
                </a:solidFill>
              </a:rPr>
              <a:t>Σταθμίζει τις κατευθυνόμενες ακμές - ψήφους προς έναν κόμβο Α με το σύνολο των ατόμων που έχουν ψηφιστεί από αυτά τα άτομα</a:t>
            </a:r>
            <a:r>
              <a:rPr lang="en-US" sz="2000" dirty="0" smtClean="0">
                <a:solidFill>
                  <a:prstClr val="black"/>
                </a:solidFill>
              </a:rPr>
              <a:t>.</a:t>
            </a:r>
          </a:p>
          <a:p>
            <a:pPr algn="ctr"/>
            <a:r>
              <a:rPr lang="el-GR" sz="2000" dirty="0" smtClean="0">
                <a:solidFill>
                  <a:prstClr val="black"/>
                </a:solidFill>
              </a:rPr>
              <a:t>Αναπαριστά ροές εμπιστοσύνης και επιρροής.</a:t>
            </a:r>
            <a:endParaRPr lang="el-GR" sz="2000" dirty="0">
              <a:solidFill>
                <a:prstClr val="black"/>
              </a:solidFill>
            </a:endParaRPr>
          </a:p>
        </p:txBody>
      </p:sp>
      <p:pic>
        <p:nvPicPr>
          <p:cNvPr id="7" name="6 - Εικόνα" descr="page rank.png"/>
          <p:cNvPicPr>
            <a:picLocks noChangeAspect="1"/>
          </p:cNvPicPr>
          <p:nvPr/>
        </p:nvPicPr>
        <p:blipFill>
          <a:blip r:embed="rId4" cstate="print"/>
          <a:stretch>
            <a:fillRect/>
          </a:stretch>
        </p:blipFill>
        <p:spPr>
          <a:xfrm>
            <a:off x="500034" y="6143644"/>
            <a:ext cx="7306695" cy="285790"/>
          </a:xfrm>
          <a:prstGeom prst="rect">
            <a:avLst/>
          </a:prstGeom>
        </p:spPr>
      </p:pic>
    </p:spTree>
    <p:extLst>
      <p:ext uri="{BB962C8B-B14F-4D97-AF65-F5344CB8AC3E}">
        <p14:creationId xmlns:p14="http://schemas.microsoft.com/office/powerpoint/2010/main" xmlns="" val="28105060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251520" y="188640"/>
            <a:ext cx="8229600" cy="725470"/>
          </a:xfrm>
        </p:spPr>
        <p:txBody>
          <a:bodyPr>
            <a:normAutofit/>
          </a:bodyPr>
          <a:lstStyle/>
          <a:p>
            <a:pPr algn="l"/>
            <a:r>
              <a:rPr lang="el-GR" sz="4000" dirty="0" smtClean="0">
                <a:solidFill>
                  <a:schemeClr val="accent2">
                    <a:lumMod val="75000"/>
                  </a:schemeClr>
                </a:solidFill>
              </a:rPr>
              <a:t>Κεντρικότητα εγγύτητας</a:t>
            </a:r>
            <a:endParaRPr lang="el-GR" sz="4000" dirty="0">
              <a:solidFill>
                <a:schemeClr val="accent2">
                  <a:lumMod val="75000"/>
                </a:schemeClr>
              </a:solidFill>
            </a:endParaRPr>
          </a:p>
        </p:txBody>
      </p:sp>
      <p:pic>
        <p:nvPicPr>
          <p:cNvPr id="10" name="9 - Θέση περιεχομένου" descr="close.png"/>
          <p:cNvPicPr>
            <a:picLocks noGrp="1" noChangeAspect="1"/>
          </p:cNvPicPr>
          <p:nvPr>
            <p:ph idx="1"/>
          </p:nvPr>
        </p:nvPicPr>
        <p:blipFill>
          <a:blip r:embed="rId3" cstate="print"/>
          <a:stretch>
            <a:fillRect/>
          </a:stretch>
        </p:blipFill>
        <p:spPr>
          <a:xfrm>
            <a:off x="323528" y="2708920"/>
            <a:ext cx="3658588" cy="4149080"/>
          </a:xfrm>
        </p:spPr>
      </p:pic>
      <p:pic>
        <p:nvPicPr>
          <p:cNvPr id="7" name="6 - Εικόνα" descr="out close.png"/>
          <p:cNvPicPr>
            <a:picLocks noChangeAspect="1"/>
          </p:cNvPicPr>
          <p:nvPr/>
        </p:nvPicPr>
        <p:blipFill>
          <a:blip r:embed="rId4" cstate="print"/>
          <a:stretch>
            <a:fillRect/>
          </a:stretch>
        </p:blipFill>
        <p:spPr>
          <a:xfrm>
            <a:off x="5176159" y="2780928"/>
            <a:ext cx="3688402" cy="4077072"/>
          </a:xfrm>
          <a:prstGeom prst="rect">
            <a:avLst/>
          </a:prstGeom>
        </p:spPr>
      </p:pic>
      <p:sp>
        <p:nvSpPr>
          <p:cNvPr id="6" name="5 - TextBox"/>
          <p:cNvSpPr txBox="1"/>
          <p:nvPr/>
        </p:nvSpPr>
        <p:spPr>
          <a:xfrm>
            <a:off x="899592" y="980728"/>
            <a:ext cx="6215106" cy="1569660"/>
          </a:xfrm>
          <a:prstGeom prst="rect">
            <a:avLst/>
          </a:prstGeom>
          <a:noFill/>
        </p:spPr>
        <p:txBody>
          <a:bodyPr wrap="square" rtlCol="0">
            <a:spAutoFit/>
          </a:bodyPr>
          <a:lstStyle/>
          <a:p>
            <a:pPr algn="ctr"/>
            <a:r>
              <a:rPr lang="el-GR" sz="1600" dirty="0" smtClean="0">
                <a:solidFill>
                  <a:prstClr val="black"/>
                </a:solidFill>
              </a:rPr>
              <a:t>Κεντρικό είναι ένα άτομο, όσο πιο κοντά βρίσκεται στο σύνολο των κόμβων ή σε όσους περισσότερους είναι εφικτό</a:t>
            </a:r>
          </a:p>
          <a:p>
            <a:pPr algn="ctr"/>
            <a:r>
              <a:rPr lang="en-US" sz="1600" dirty="0" smtClean="0"/>
              <a:t>In-closeness: </a:t>
            </a:r>
            <a:r>
              <a:rPr lang="el-GR" sz="1600" dirty="0" smtClean="0"/>
              <a:t>πόσο κοντά είναι ένας κόμβος στους κόμβους από τους οποίους λαμβάνει ερωτήσεις</a:t>
            </a:r>
          </a:p>
          <a:p>
            <a:pPr algn="ctr"/>
            <a:r>
              <a:rPr lang="en-US" sz="1600" dirty="0" smtClean="0"/>
              <a:t>Out-closeness: </a:t>
            </a:r>
            <a:r>
              <a:rPr lang="el-GR" sz="1600" dirty="0" smtClean="0"/>
              <a:t>πόσο κοντά είναι ένας κόμβος σ’ αυτούς που στέλνει ερωτήσεις</a:t>
            </a:r>
          </a:p>
        </p:txBody>
      </p:sp>
    </p:spTree>
    <p:extLst>
      <p:ext uri="{BB962C8B-B14F-4D97-AF65-F5344CB8AC3E}">
        <p14:creationId xmlns:p14="http://schemas.microsoft.com/office/powerpoint/2010/main" xmlns="" val="2817760869"/>
      </p:ext>
    </p:extLst>
  </p:cSld>
  <p:clrMapOvr>
    <a:masterClrMapping/>
  </p:clrMapOvr>
  <p:timing>
    <p:tnLst>
      <p:par>
        <p:cTn id="1" dur="indefinite" restart="never" nodeType="tmRoot"/>
      </p:par>
    </p:tnLst>
  </p:timing>
</p:sld>
</file>

<file path=ppt/theme/theme1.xml><?xml version="1.0" encoding="utf-8"?>
<a:theme xmlns:a="http://schemas.openxmlformats.org/drawingml/2006/main" name="Όψη">
  <a:themeElements>
    <a:clrScheme name="Άποψη">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Όψη">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Όψη">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6490</TotalTime>
  <Words>5840</Words>
  <Application>Microsoft Office PowerPoint</Application>
  <PresentationFormat>On-screen Show (4:3)</PresentationFormat>
  <Paragraphs>853</Paragraphs>
  <Slides>101</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03" baseType="lpstr">
      <vt:lpstr>Όψη</vt:lpstr>
      <vt:lpstr>Equation</vt:lpstr>
      <vt:lpstr>Στατιστική Ανάλυση Δικτύων</vt:lpstr>
      <vt:lpstr>Δίκτυο1-Κοφτερού Μαρία</vt:lpstr>
      <vt:lpstr>Δίκτυο1-Κοφτερού Μαρία</vt:lpstr>
      <vt:lpstr>Δίκτυο1-Κοφτερού Μαρία</vt:lpstr>
      <vt:lpstr>Slide 5</vt:lpstr>
      <vt:lpstr>Δίκτυο 1_Φουδούλη Αναστασία </vt:lpstr>
      <vt:lpstr>Slide 7</vt:lpstr>
      <vt:lpstr>Δίκτυο 1_Φουδούλη Αναστασία </vt:lpstr>
      <vt:lpstr>Δίκτυο 1_Βακρατσά Θεοδώρα</vt:lpstr>
      <vt:lpstr>Δίκτυο 1_Βακρατσά Θεοδώρα</vt:lpstr>
      <vt:lpstr>Δίκτυο 1_Βαγιωνά Αιμιλία The capitalist network</vt:lpstr>
      <vt:lpstr>Slide 12</vt:lpstr>
      <vt:lpstr>Slide 13</vt:lpstr>
      <vt:lpstr>Δίκτυο1_Τοπούζη Μαντιάνα</vt:lpstr>
      <vt:lpstr>Slide 15</vt:lpstr>
      <vt:lpstr>Δίκτυο1_Τοπούζη Μαντιάνα</vt:lpstr>
      <vt:lpstr>Δίκτυο 2 - CA_GrQc-Stanford</vt:lpstr>
      <vt:lpstr>Μια πρώτη ματία στο δίκτυο</vt:lpstr>
      <vt:lpstr> Συνιστώσες</vt:lpstr>
      <vt:lpstr>Κατανομές Συνιστωσών</vt:lpstr>
      <vt:lpstr>Κατανομές Βαθμών</vt:lpstr>
      <vt:lpstr>Διάμετρος και Αποστάσεις</vt:lpstr>
      <vt:lpstr>Συντελεστές σύμπλεξης,  Μεταβατικότητα, Ιεραρχική δομή</vt:lpstr>
      <vt:lpstr>Συντελεστές σύμπλεξης, Μεταβατικότητα, Ιεραρχική δομή</vt:lpstr>
      <vt:lpstr>Συντελεστές σύμπλεξης, Μεταβατικότητα, Ιεραρχική δομή</vt:lpstr>
      <vt:lpstr>Συντελεστές ομοιότητας</vt:lpstr>
      <vt:lpstr>Το φαινόμενο Rich Club</vt:lpstr>
      <vt:lpstr>Το φαινόμενο Rich Club</vt:lpstr>
      <vt:lpstr>Το φαινόμενο Rich Club</vt:lpstr>
      <vt:lpstr>Το φαινόμενο Rich Club</vt:lpstr>
      <vt:lpstr>Εύρεση κοινοτήτων</vt:lpstr>
      <vt:lpstr>Εύρεση κοινοτήτων</vt:lpstr>
      <vt:lpstr>Slide 33</vt:lpstr>
      <vt:lpstr>Σύγκριση με ER(5242,14496)</vt:lpstr>
      <vt:lpstr>Κατανομή Βαθμών στα δύο δίκτυα</vt:lpstr>
      <vt:lpstr>Ιδιότητα Μικρόκοσμου</vt:lpstr>
      <vt:lpstr>Ιδιότητα Μικρόκοσμου</vt:lpstr>
      <vt:lpstr>Ιδιότητα Μικρόκοσμου</vt:lpstr>
      <vt:lpstr>Ιδιότητα Μικρόκοσμου</vt:lpstr>
      <vt:lpstr>Ύπαρξη Μοτίβων</vt:lpstr>
      <vt:lpstr>Ύπαρξη Μοτίβων Κ3</vt:lpstr>
      <vt:lpstr>Μελέτη Μέτρων Κεντρικότητας- Για τη Γιγαντιαία Συνιστώσα</vt:lpstr>
      <vt:lpstr>Βαθμική Κεντρικότητα</vt:lpstr>
      <vt:lpstr>Ιδιοκεντρικότητα</vt:lpstr>
      <vt:lpstr>Μελέτη Μέτρων Κεντρικότητας </vt:lpstr>
      <vt:lpstr>Διαμεσότητα</vt:lpstr>
      <vt:lpstr>Κεντρικότητα Εγγύτητας</vt:lpstr>
      <vt:lpstr>Κλίκες και bi-components</vt:lpstr>
      <vt:lpstr>Δίκτυο3-Erdos02-Pajek</vt:lpstr>
      <vt:lpstr>Μια πρώτη ματιά στο δίκτυο</vt:lpstr>
      <vt:lpstr>Κατανομές</vt:lpstr>
      <vt:lpstr>Διάμετρος και Αποστάσεις</vt:lpstr>
      <vt:lpstr>Συντελεστές σύμπλεξης, Μεταβατικότητα, Ιεραρχική δομή</vt:lpstr>
      <vt:lpstr>Συντελεστές ομοιότητας</vt:lpstr>
      <vt:lpstr>Το φαινόμενο Rich Club</vt:lpstr>
      <vt:lpstr>Το φαινόμενο Rich Club</vt:lpstr>
      <vt:lpstr>Το φαινόμενο Rich Club</vt:lpstr>
      <vt:lpstr>Εύρεση κοινοτήτων</vt:lpstr>
      <vt:lpstr>Slide 59</vt:lpstr>
      <vt:lpstr>Slide 60</vt:lpstr>
      <vt:lpstr>Σύγκριση με ER(6927,11850)</vt:lpstr>
      <vt:lpstr>Κατανομή Βαθμών στα δύο δίκτυα</vt:lpstr>
      <vt:lpstr>Ιδιότητα Μικρόκοσμου</vt:lpstr>
      <vt:lpstr>Ιδιότητα Μικρόκοσμου</vt:lpstr>
      <vt:lpstr>Ιδιότητα Μικρόκοσμου</vt:lpstr>
      <vt:lpstr>Ύπαρξη Μοτίβων</vt:lpstr>
      <vt:lpstr>Ύπαρξη Μοτίβων 3 Κορυφών </vt:lpstr>
      <vt:lpstr>Μελέτη Μέτρων Κεντρικότητας</vt:lpstr>
      <vt:lpstr>Βαθμική Κεντρικότητα</vt:lpstr>
      <vt:lpstr>Ιδιοκεντρικότητα</vt:lpstr>
      <vt:lpstr>Μελέτη Μέτρων Κεντρικότητας</vt:lpstr>
      <vt:lpstr>Κεντρικότητα Εγγύτητας</vt:lpstr>
      <vt:lpstr>Διαμεσότητα</vt:lpstr>
      <vt:lpstr>Slide 74</vt:lpstr>
      <vt:lpstr>Κλίκες και bi-components</vt:lpstr>
      <vt:lpstr>Δίκτυο 4: Δίκτυο περιγραφής των εμπορικών σχέσεων μεταξύ των χωρών</vt:lpstr>
      <vt:lpstr>Χαρακτηριστικά δικτύου-Εισαγωγικές συναρτήσεις</vt:lpstr>
      <vt:lpstr>Slide 78</vt:lpstr>
      <vt:lpstr>Χαρακτηριστικά του δικτύου</vt:lpstr>
      <vt:lpstr>Ακολουθίες των έσω και των έξω βαθμών </vt:lpstr>
      <vt:lpstr>Αμοιβαίες Σχέσεις-Κλίκες</vt:lpstr>
      <vt:lpstr>Slide 82</vt:lpstr>
      <vt:lpstr>Αποστάσεις στο δίκτυο</vt:lpstr>
      <vt:lpstr>Μέτρα κεντρικότητας</vt:lpstr>
      <vt:lpstr>Προσαρμογή του μεγέθους των κορυφών στη βαθμική κεντρικότητα</vt:lpstr>
      <vt:lpstr>Hubs </vt:lpstr>
      <vt:lpstr>Authorities </vt:lpstr>
      <vt:lpstr>Kεντρικότητα εγγύτητας</vt:lpstr>
      <vt:lpstr>Διαμεσότητα</vt:lpstr>
      <vt:lpstr>Δίκτυο 5: Meta-knowledge</vt:lpstr>
      <vt:lpstr>Χαρακτηριστικά Δικτύου</vt:lpstr>
      <vt:lpstr>Γραφικές Αναπαραστάσεις</vt:lpstr>
      <vt:lpstr>Κλίκες</vt:lpstr>
      <vt:lpstr>Σημαντικότερα Μέτρα</vt:lpstr>
      <vt:lpstr>Slide 95</vt:lpstr>
      <vt:lpstr>Βαθμική κεντρικότητα</vt:lpstr>
      <vt:lpstr>Hubs and Authorities – Ομφαλοί και αυθεντίες</vt:lpstr>
      <vt:lpstr>PageRank</vt:lpstr>
      <vt:lpstr>Κεντρικότητα εγγύτητας</vt:lpstr>
      <vt:lpstr>Διαμεσότητα</vt:lpstr>
      <vt:lpstr>  Ευχαριστούμε!!!!</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Δίκτυο1-Κοφτερού Μαρία</dc:title>
  <dc:creator>Koft</dc:creator>
  <cp:lastModifiedBy>Koft</cp:lastModifiedBy>
  <cp:revision>302</cp:revision>
  <dcterms:created xsi:type="dcterms:W3CDTF">2018-01-09T10:32:14Z</dcterms:created>
  <dcterms:modified xsi:type="dcterms:W3CDTF">2018-02-05T11:18:42Z</dcterms:modified>
</cp:coreProperties>
</file>